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8/30/2023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8/30/2023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hyperlink" Target="https://www.ma-ter.it/prodotti/pressostati/xp200a" TargetMode="External"/><Relationship Id="rId1" Type="http://schemas.openxmlformats.org/officeDocument/2006/relationships/slideLayout" Target="../slideLayouts/slideLayout4.xml"/><Relationship Id="rId6" Type="http://schemas.openxmlformats.org/officeDocument/2006/relationships/hyperlink" Target="https://www.ma-ter.it/prodotti/pressostati/xp100r" TargetMode="External"/><Relationship Id="rId5" Type="http://schemas.openxmlformats.org/officeDocument/2006/relationships/image" Target="../media/image13.jpg"/><Relationship Id="rId4" Type="http://schemas.openxmlformats.org/officeDocument/2006/relationships/hyperlink" Target="https://www.ma-ter.it/prodotti/pressostati/xp1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1.jpeg"/><Relationship Id="rId2" Type="http://schemas.openxmlformats.org/officeDocument/2006/relationships/hyperlink" Target="https://www.ma-ter.it/prodotti/trasduttori-di-pressione/etf" TargetMode="External"/><Relationship Id="rId1" Type="http://schemas.openxmlformats.org/officeDocument/2006/relationships/slideLayout" Target="../slideLayouts/slideLayout4.xml"/><Relationship Id="rId6" Type="http://schemas.openxmlformats.org/officeDocument/2006/relationships/hyperlink" Target="https://www.ma-ter.it/prodotti/pressostati/xp600" TargetMode="External"/><Relationship Id="rId5" Type="http://schemas.openxmlformats.org/officeDocument/2006/relationships/image" Target="../media/image16.jpg"/><Relationship Id="rId4" Type="http://schemas.openxmlformats.org/officeDocument/2006/relationships/hyperlink" Target="https://www.ma-ter.it/prodotti/pressostati/d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ma-ter.it/prodotti/valvole/c110" TargetMode="Externa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s://www.ma-ter.it/prodotti/pressostati/xp7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0.jpg"/><Relationship Id="rId2" Type="http://schemas.openxmlformats.org/officeDocument/2006/relationships/hyperlink" Target="https://www.ma-ter.it/prodotti/pressostati/xp211m" TargetMode="External"/><Relationship Id="rId1" Type="http://schemas.openxmlformats.org/officeDocument/2006/relationships/slideLayout" Target="../slideLayouts/slideLayout4.xml"/><Relationship Id="rId6" Type="http://schemas.openxmlformats.org/officeDocument/2006/relationships/hyperlink" Target="https://www.ma-ter.it/prodotti/pressostati/xp601" TargetMode="External"/><Relationship Id="rId5" Type="http://schemas.openxmlformats.org/officeDocument/2006/relationships/image" Target="../media/image16.jpg"/><Relationship Id="rId4" Type="http://schemas.openxmlformats.org/officeDocument/2006/relationships/hyperlink" Target="https://www.ma-ter.it/prodotti/pressostati/d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hyperlink" Target="https://www.ma-ter.it/prodotti/pressostati/xv110" TargetMode="External"/><Relationship Id="rId1" Type="http://schemas.openxmlformats.org/officeDocument/2006/relationships/slideLayout" Target="../slideLayouts/slideLayout4.xml"/><Relationship Id="rId6" Type="http://schemas.openxmlformats.org/officeDocument/2006/relationships/hyperlink" Target="https://www.ma-ter.it/prodotti/pressostati/xv401" TargetMode="External"/><Relationship Id="rId5" Type="http://schemas.openxmlformats.org/officeDocument/2006/relationships/image" Target="../media/image22.jpg"/><Relationship Id="rId4" Type="http://schemas.openxmlformats.org/officeDocument/2006/relationships/hyperlink" Target="https://www.ma-ter.it/prodotti/pressostati/xv60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pesrl.com/" TargetMode="Externa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hyperlink" Target="https://www.rpesrl.com/prodott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rpesrl.com/prodotti/elettrovalvola-servo-assistita-dn-11-serie-r-universale/3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rpesrl.com/prodotti/contalitri-volumetrico-serie-r/2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rpesrl.com/prodotti/riduttore-di-pressione-serie-r/2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rpesrl.com/prodotti/elettrovalvola-servo-assistita-1-in-1-out-2-piloti-serie-r-dual-in-linea-278/133" TargetMode="Externa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hyperlink" Target="https://www.rpesrl.com/prodotti/elettrovalvola-servo-assistita-1-in-1-out-2-piloti-serie-r-dual-in-linea-266/13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rpesrl.com/prodotti/elettrovalvola-ad-azionamento-diretto-serie-700/42" TargetMode="External"/><Relationship Id="rId13"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2.jpg"/><Relationship Id="rId12" Type="http://schemas.openxmlformats.org/officeDocument/2006/relationships/hyperlink" Target="https://www.rpesrl.com/soluzioni/bevande-e-filtrazione/6" TargetMode="External"/><Relationship Id="rId2" Type="http://schemas.openxmlformats.org/officeDocument/2006/relationships/hyperlink" Target="https://www.rpesrl.com/soluzioni/vapore-e-caffe/7" TargetMode="External"/><Relationship Id="rId1" Type="http://schemas.openxmlformats.org/officeDocument/2006/relationships/slideLayout" Target="../slideLayouts/slideLayout4.xml"/><Relationship Id="rId6" Type="http://schemas.openxmlformats.org/officeDocument/2006/relationships/hyperlink" Target="https://www.rpesrl.com/prodotti/serie-r-32-r4/153" TargetMode="External"/><Relationship Id="rId11" Type="http://schemas.openxmlformats.org/officeDocument/2006/relationships/image" Target="../media/image34.JPG"/><Relationship Id="rId5" Type="http://schemas.openxmlformats.org/officeDocument/2006/relationships/image" Target="../media/image31.png"/><Relationship Id="rId10" Type="http://schemas.openxmlformats.org/officeDocument/2006/relationships/hyperlink" Target="https://www.rpesrl.com/soluzioni/elettrodomestici/3" TargetMode="External"/><Relationship Id="rId4" Type="http://schemas.openxmlformats.org/officeDocument/2006/relationships/hyperlink" Target="https://www.rpesrl.com/prodotti/serie-vapore-v3/169" TargetMode="External"/><Relationship Id="rId9" Type="http://schemas.openxmlformats.org/officeDocument/2006/relationships/image" Target="../media/image33.jpg"/></Relationships>
</file>

<file path=ppt/slides/_rels/slide22.xml.rels><?xml version="1.0" encoding="UTF-8" standalone="yes"?>
<Relationships xmlns="http://schemas.openxmlformats.org/package/2006/relationships"><Relationship Id="rId8" Type="http://schemas.openxmlformats.org/officeDocument/2006/relationships/hyperlink" Target="https://www.rpesrl.com/prodotti/elettrovalvola-carico-acqua-serie-r-singola/3" TargetMode="External"/><Relationship Id="rId13"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38.JPG"/><Relationship Id="rId12" Type="http://schemas.openxmlformats.org/officeDocument/2006/relationships/hyperlink" Target="https://www.rpesrl.com/soluzioni/marina-nautica/12" TargetMode="External"/><Relationship Id="rId2" Type="http://schemas.openxmlformats.org/officeDocument/2006/relationships/hyperlink" Target="https://www.rpesrl.com/prodotti/elettrovalvola-servo-assistita-dn-11-serie-r-mini/11" TargetMode="External"/><Relationship Id="rId1" Type="http://schemas.openxmlformats.org/officeDocument/2006/relationships/slideLayout" Target="../slideLayouts/slideLayout4.xml"/><Relationship Id="rId6" Type="http://schemas.openxmlformats.org/officeDocument/2006/relationships/hyperlink" Target="https://www.rpesrl.com/soluzioni/sanitari/4" TargetMode="External"/><Relationship Id="rId11" Type="http://schemas.openxmlformats.org/officeDocument/2006/relationships/image" Target="../media/image40.JPG"/><Relationship Id="rId5" Type="http://schemas.openxmlformats.org/officeDocument/2006/relationships/image" Target="../media/image37.jpg"/><Relationship Id="rId10" Type="http://schemas.openxmlformats.org/officeDocument/2006/relationships/hyperlink" Target="https://www.rpesrl.com/soluzioni/irrigazione/2" TargetMode="External"/><Relationship Id="rId4" Type="http://schemas.openxmlformats.org/officeDocument/2006/relationships/hyperlink" Target="https://www.rpesrl.com/prodotti/elettrovalvola-carico-acqua-serie-r-tripla/6" TargetMode="External"/><Relationship Id="rId9" Type="http://schemas.openxmlformats.org/officeDocument/2006/relationships/image" Target="../media/image39.jpg"/></Relationships>
</file>

<file path=ppt/slides/_rels/slide2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43.jpg"/><Relationship Id="rId7" Type="http://schemas.openxmlformats.org/officeDocument/2006/relationships/hyperlink" Target="https://www.rpesrl.com/soluzioni/irrigazione/2" TargetMode="External"/><Relationship Id="rId2" Type="http://schemas.openxmlformats.org/officeDocument/2006/relationships/image" Target="../media/image42.jpg"/><Relationship Id="rId1" Type="http://schemas.openxmlformats.org/officeDocument/2006/relationships/slideLayout" Target="../slideLayouts/slideLayout4.xml"/><Relationship Id="rId6" Type="http://schemas.openxmlformats.org/officeDocument/2006/relationships/image" Target="../media/image45.JPG"/><Relationship Id="rId5" Type="http://schemas.openxmlformats.org/officeDocument/2006/relationships/hyperlink" Target="https://www.rpesrl.com/soluzioni/medicale-riuniti-dentali/11" TargetMode="Externa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2" Type="http://schemas.openxmlformats.org/officeDocument/2006/relationships/hyperlink" Target="mailto:pascal.sicard@eltech-regulations.f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la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ma-ter.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75411-5179-DD0E-1A6A-C7D526133D7E}"/>
              </a:ext>
            </a:extLst>
          </p:cNvPr>
          <p:cNvSpPr>
            <a:spLocks noGrp="1"/>
          </p:cNvSpPr>
          <p:nvPr>
            <p:ph type="title"/>
          </p:nvPr>
        </p:nvSpPr>
        <p:spPr/>
        <p:txBody>
          <a:bodyPr/>
          <a:lstStyle/>
          <a:p>
            <a:r>
              <a:rPr lang="fr-FR" dirty="0">
                <a:solidFill>
                  <a:schemeClr val="tx1">
                    <a:lumMod val="95000"/>
                  </a:schemeClr>
                </a:solidFill>
              </a:rPr>
              <a:t>La société </a:t>
            </a:r>
            <a:r>
              <a:rPr lang="fr-FR" dirty="0" err="1">
                <a:solidFill>
                  <a:schemeClr val="tx1">
                    <a:lumMod val="95000"/>
                  </a:schemeClr>
                </a:solidFill>
              </a:rPr>
              <a:t>Eltech</a:t>
            </a:r>
            <a:endParaRPr lang="fr-FR" dirty="0">
              <a:solidFill>
                <a:schemeClr val="tx1">
                  <a:lumMod val="95000"/>
                </a:schemeClr>
              </a:solidFill>
            </a:endParaRPr>
          </a:p>
        </p:txBody>
      </p:sp>
      <p:sp>
        <p:nvSpPr>
          <p:cNvPr id="3" name="Espace réservé du contenu 2">
            <a:extLst>
              <a:ext uri="{FF2B5EF4-FFF2-40B4-BE49-F238E27FC236}">
                <a16:creationId xmlns:a16="http://schemas.microsoft.com/office/drawing/2014/main" id="{A4A471A9-78D8-98D8-F5CB-94356BF02B19}"/>
              </a:ext>
            </a:extLst>
          </p:cNvPr>
          <p:cNvSpPr>
            <a:spLocks noGrp="1"/>
          </p:cNvSpPr>
          <p:nvPr>
            <p:ph idx="1"/>
          </p:nvPr>
        </p:nvSpPr>
        <p:spPr/>
        <p:txBody>
          <a:bodyPr>
            <a:normAutofit lnSpcReduction="10000"/>
          </a:bodyPr>
          <a:lstStyle/>
          <a:p>
            <a:pPr marL="0" indent="0">
              <a:buNone/>
            </a:pPr>
            <a:r>
              <a:rPr lang="fr-FR" dirty="0"/>
              <a:t>	Nous réunissons notre compétence à trouver des solutions à vos projets avec le savoir des entreprise que nous représentons. Nous proposons de nombreux composants qui ont un lien avec la régulation des fluides tels que :</a:t>
            </a:r>
          </a:p>
          <a:p>
            <a:r>
              <a:rPr lang="fr-FR" dirty="0"/>
              <a:t>Pressostat, </a:t>
            </a:r>
            <a:r>
              <a:rPr lang="fr-FR" dirty="0" err="1"/>
              <a:t>transmeteur</a:t>
            </a:r>
            <a:r>
              <a:rPr lang="fr-FR" dirty="0"/>
              <a:t> de pression</a:t>
            </a:r>
          </a:p>
          <a:p>
            <a:r>
              <a:rPr lang="fr-FR" dirty="0"/>
              <a:t>Electrovannes laitons, inox et plastiques</a:t>
            </a:r>
          </a:p>
          <a:p>
            <a:r>
              <a:rPr lang="fr-FR" dirty="0"/>
              <a:t>Pompes électromagnétiques</a:t>
            </a:r>
          </a:p>
          <a:p>
            <a:r>
              <a:rPr lang="fr-FR" dirty="0"/>
              <a:t>Soupapes de sécurité, clapet antiretour et clapet de mise à l’air</a:t>
            </a:r>
          </a:p>
          <a:p>
            <a:r>
              <a:rPr lang="fr-FR" dirty="0"/>
              <a:t>Régulateurs de niveau</a:t>
            </a:r>
          </a:p>
          <a:p>
            <a:r>
              <a:rPr lang="fr-FR" dirty="0"/>
              <a:t>Régulateurs de pression</a:t>
            </a:r>
          </a:p>
          <a:p>
            <a:r>
              <a:rPr lang="fr-FR" dirty="0"/>
              <a:t>Filtres</a:t>
            </a:r>
          </a:p>
        </p:txBody>
      </p:sp>
    </p:spTree>
    <p:extLst>
      <p:ext uri="{BB962C8B-B14F-4D97-AF65-F5344CB8AC3E}">
        <p14:creationId xmlns:p14="http://schemas.microsoft.com/office/powerpoint/2010/main" val="38562670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28D5C-48BB-8BD1-CC30-BE21F3747464}"/>
              </a:ext>
            </a:extLst>
          </p:cNvPr>
          <p:cNvSpPr>
            <a:spLocks noGrp="1"/>
          </p:cNvSpPr>
          <p:nvPr>
            <p:ph type="title"/>
          </p:nvPr>
        </p:nvSpPr>
        <p:spPr/>
        <p:txBody>
          <a:bodyPr/>
          <a:lstStyle/>
          <a:p>
            <a:r>
              <a:rPr lang="fr-FR" dirty="0"/>
              <a:t>Des solutions pour :</a:t>
            </a:r>
          </a:p>
        </p:txBody>
      </p:sp>
      <p:sp>
        <p:nvSpPr>
          <p:cNvPr id="3" name="Espace réservé du contenu 2">
            <a:extLst>
              <a:ext uri="{FF2B5EF4-FFF2-40B4-BE49-F238E27FC236}">
                <a16:creationId xmlns:a16="http://schemas.microsoft.com/office/drawing/2014/main" id="{78F3B88B-9FE8-C934-446C-1D5354FE09E9}"/>
              </a:ext>
            </a:extLst>
          </p:cNvPr>
          <p:cNvSpPr>
            <a:spLocks noGrp="1"/>
          </p:cNvSpPr>
          <p:nvPr>
            <p:ph sz="half" idx="1"/>
          </p:nvPr>
        </p:nvSpPr>
        <p:spPr/>
        <p:txBody>
          <a:bodyPr/>
          <a:lstStyle/>
          <a:p>
            <a:r>
              <a:rPr lang="fr-FR" dirty="0"/>
              <a:t>Les machines à café</a:t>
            </a:r>
          </a:p>
          <a:p>
            <a:r>
              <a:rPr lang="fr-FR" dirty="0"/>
              <a:t>La climatisation</a:t>
            </a:r>
          </a:p>
          <a:p>
            <a:r>
              <a:rPr lang="fr-FR" dirty="0"/>
              <a:t>Le chauffage </a:t>
            </a:r>
          </a:p>
          <a:p>
            <a:r>
              <a:rPr lang="fr-FR" dirty="0"/>
              <a:t>Le traitement de l’eau</a:t>
            </a:r>
          </a:p>
          <a:p>
            <a:r>
              <a:rPr lang="fr-FR" dirty="0"/>
              <a:t>Le contrôle du vide</a:t>
            </a:r>
          </a:p>
          <a:p>
            <a:endParaRPr lang="fr-FR" dirty="0"/>
          </a:p>
        </p:txBody>
      </p:sp>
      <p:sp>
        <p:nvSpPr>
          <p:cNvPr id="4" name="Espace réservé du contenu 3">
            <a:extLst>
              <a:ext uri="{FF2B5EF4-FFF2-40B4-BE49-F238E27FC236}">
                <a16:creationId xmlns:a16="http://schemas.microsoft.com/office/drawing/2014/main" id="{F3B53BAB-22C1-B21C-1860-9277EF51B9F4}"/>
              </a:ext>
            </a:extLst>
          </p:cNvPr>
          <p:cNvSpPr>
            <a:spLocks noGrp="1"/>
          </p:cNvSpPr>
          <p:nvPr>
            <p:ph sz="half" idx="2"/>
          </p:nvPr>
        </p:nvSpPr>
        <p:spPr/>
        <p:txBody>
          <a:bodyPr/>
          <a:lstStyle/>
          <a:p>
            <a:r>
              <a:rPr lang="fr-FR" dirty="0"/>
              <a:t>Les générateurs de vapeur</a:t>
            </a:r>
          </a:p>
          <a:p>
            <a:r>
              <a:rPr lang="fr-FR" dirty="0"/>
              <a:t>Distributeurs automatiques de boissons</a:t>
            </a:r>
          </a:p>
          <a:p>
            <a:r>
              <a:rPr lang="fr-FR" dirty="0"/>
              <a:t>Systèmes de soudage spéciaux</a:t>
            </a:r>
          </a:p>
          <a:p>
            <a:r>
              <a:rPr lang="fr-FR" dirty="0"/>
              <a:t>Hydraulique et pneumatique</a:t>
            </a:r>
          </a:p>
        </p:txBody>
      </p:sp>
    </p:spTree>
    <p:extLst>
      <p:ext uri="{BB962C8B-B14F-4D97-AF65-F5344CB8AC3E}">
        <p14:creationId xmlns:p14="http://schemas.microsoft.com/office/powerpoint/2010/main" val="388232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2BF1444-BB26-BB41-5AAB-8557FF774671}"/>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La production</a:t>
            </a:r>
          </a:p>
        </p:txBody>
      </p:sp>
      <p:sp>
        <p:nvSpPr>
          <p:cNvPr id="10" name="Espace réservé du contenu 9">
            <a:extLst>
              <a:ext uri="{FF2B5EF4-FFF2-40B4-BE49-F238E27FC236}">
                <a16:creationId xmlns:a16="http://schemas.microsoft.com/office/drawing/2014/main" id="{85CE9A8F-5936-1325-A8EB-51EF75E967A3}"/>
              </a:ext>
            </a:extLst>
          </p:cNvPr>
          <p:cNvSpPr>
            <a:spLocks noGrp="1"/>
          </p:cNvSpPr>
          <p:nvPr>
            <p:ph sz="half" idx="2"/>
          </p:nvPr>
        </p:nvSpPr>
        <p:spPr>
          <a:xfrm>
            <a:off x="818714" y="2413000"/>
            <a:ext cx="5277286" cy="3632200"/>
          </a:xfrm>
        </p:spPr>
        <p:txBody>
          <a:bodyPr vert="horz" lIns="91440" tIns="45720" rIns="91440" bIns="45720" rtlCol="0" anchor="ctr">
            <a:normAutofit/>
          </a:bodyPr>
          <a:lstStyle/>
          <a:p>
            <a:pPr marL="0" indent="0">
              <a:buNone/>
            </a:pPr>
            <a:r>
              <a:rPr lang="en-US" sz="3200" dirty="0">
                <a:latin typeface="Aptos Black" panose="020B0004020202020204" pitchFamily="34" charset="0"/>
              </a:rPr>
              <a:t>Pour la </a:t>
            </a:r>
            <a:r>
              <a:rPr lang="en-US" sz="3200" dirty="0" err="1">
                <a:latin typeface="Aptos Black" panose="020B0004020202020204" pitchFamily="34" charset="0"/>
              </a:rPr>
              <a:t>vapeur</a:t>
            </a:r>
            <a:endParaRPr lang="en-US" sz="3200" dirty="0">
              <a:latin typeface="Aptos Black" panose="020B0004020202020204" pitchFamily="34" charset="0"/>
            </a:endParaRPr>
          </a:p>
          <a:p>
            <a:pPr marL="0" indent="0">
              <a:buNone/>
            </a:pPr>
            <a:endParaRPr lang="en-US" sz="3200" dirty="0">
              <a:latin typeface="Aptos Black" panose="020B0004020202020204" pitchFamily="34" charset="0"/>
            </a:endParaRPr>
          </a:p>
          <a:p>
            <a:r>
              <a:rPr lang="en-US" dirty="0" err="1"/>
              <a:t>Pressostat</a:t>
            </a:r>
            <a:r>
              <a:rPr lang="en-US" dirty="0"/>
              <a:t> et </a:t>
            </a:r>
            <a:r>
              <a:rPr lang="en-US" dirty="0" err="1"/>
              <a:t>pressostat</a:t>
            </a:r>
            <a:r>
              <a:rPr lang="en-US" dirty="0"/>
              <a:t> avec double microswitch.</a:t>
            </a:r>
          </a:p>
          <a:p>
            <a:pPr marL="0" indent="0"/>
            <a:r>
              <a:rPr lang="en-US" dirty="0"/>
              <a:t> </a:t>
            </a:r>
            <a:r>
              <a:rPr lang="en-US" dirty="0" err="1"/>
              <a:t>Pressostat</a:t>
            </a:r>
            <a:r>
              <a:rPr lang="en-US" dirty="0"/>
              <a:t> avec </a:t>
            </a:r>
            <a:r>
              <a:rPr lang="en-US" dirty="0" err="1"/>
              <a:t>réglage</a:t>
            </a:r>
            <a:r>
              <a:rPr lang="en-US" dirty="0"/>
              <a:t> </a:t>
            </a:r>
            <a:r>
              <a:rPr lang="en-US" dirty="0" err="1"/>
              <a:t>manuel</a:t>
            </a:r>
            <a:endParaRPr lang="en-US" dirty="0"/>
          </a:p>
          <a:p>
            <a:pPr marL="0" indent="0"/>
            <a:endParaRPr lang="en-US" dirty="0"/>
          </a:p>
        </p:txBody>
      </p:sp>
      <p:pic>
        <p:nvPicPr>
          <p:cNvPr id="13" name="Espace réservé du contenu 12" descr="Une image contenant tube&#10;&#10;Description générée automatiquement">
            <a:hlinkClick r:id="rId2"/>
            <a:extLst>
              <a:ext uri="{FF2B5EF4-FFF2-40B4-BE49-F238E27FC236}">
                <a16:creationId xmlns:a16="http://schemas.microsoft.com/office/drawing/2014/main" id="{C4E30E55-DF2B-1C2B-73FA-442EAB8DC6DC}"/>
              </a:ext>
            </a:extLst>
          </p:cNvPr>
          <p:cNvPicPr>
            <a:picLocks noGrp="1" noChangeAspect="1"/>
          </p:cNvPicPr>
          <p:nvPr>
            <p:ph sz="half" idx="1"/>
          </p:nvPr>
        </p:nvPicPr>
        <p:blipFill rotWithShape="1">
          <a:blip r:embed="rId3"/>
          <a:srcRect l="22234" r="14463" b="3"/>
          <a:stretch/>
        </p:blipFill>
        <p:spPr>
          <a:xfrm>
            <a:off x="6810489" y="2531483"/>
            <a:ext cx="2204909" cy="3482999"/>
          </a:xfrm>
          <a:prstGeom prst="roundRect">
            <a:avLst>
              <a:gd name="adj" fmla="val 3876"/>
            </a:avLst>
          </a:prstGeom>
          <a:ln>
            <a:solidFill>
              <a:schemeClr val="accent1"/>
            </a:solidFill>
          </a:ln>
          <a:effectLst/>
        </p:spPr>
      </p:pic>
      <p:pic>
        <p:nvPicPr>
          <p:cNvPr id="6" name="Espace réservé du contenu 5" descr="Une image contenant tube&#10;&#10;Description générée automatiquement">
            <a:hlinkClick r:id="rId4"/>
            <a:extLst>
              <a:ext uri="{FF2B5EF4-FFF2-40B4-BE49-F238E27FC236}">
                <a16:creationId xmlns:a16="http://schemas.microsoft.com/office/drawing/2014/main" id="{B40FFD75-843A-745E-8BC0-280108D855AE}"/>
              </a:ext>
            </a:extLst>
          </p:cNvPr>
          <p:cNvPicPr>
            <a:picLocks noChangeAspect="1"/>
          </p:cNvPicPr>
          <p:nvPr/>
        </p:nvPicPr>
        <p:blipFill rotWithShape="1">
          <a:blip r:embed="rId5"/>
          <a:srcRect l="16632" r="20047" b="3"/>
          <a:stretch/>
        </p:blipFill>
        <p:spPr>
          <a:xfrm>
            <a:off x="9716865" y="2413000"/>
            <a:ext cx="1124534" cy="1775873"/>
          </a:xfrm>
          <a:prstGeom prst="roundRect">
            <a:avLst>
              <a:gd name="adj" fmla="val 3876"/>
            </a:avLst>
          </a:prstGeom>
          <a:ln>
            <a:solidFill>
              <a:schemeClr val="accent1"/>
            </a:solidFill>
          </a:ln>
          <a:effectLst/>
        </p:spPr>
      </p:pic>
      <p:pic>
        <p:nvPicPr>
          <p:cNvPr id="4" name="Image 3" descr="Une image contenant ciel, prise&#10;&#10;Description générée automatiquement">
            <a:hlinkClick r:id="rId6"/>
            <a:extLst>
              <a:ext uri="{FF2B5EF4-FFF2-40B4-BE49-F238E27FC236}">
                <a16:creationId xmlns:a16="http://schemas.microsoft.com/office/drawing/2014/main" id="{2D7E731B-F151-96E7-CD59-A24B2CAAA823}"/>
              </a:ext>
            </a:extLst>
          </p:cNvPr>
          <p:cNvPicPr>
            <a:picLocks noChangeAspect="1"/>
          </p:cNvPicPr>
          <p:nvPr/>
        </p:nvPicPr>
        <p:blipFill>
          <a:blip r:embed="rId7"/>
          <a:stretch>
            <a:fillRect/>
          </a:stretch>
        </p:blipFill>
        <p:spPr>
          <a:xfrm>
            <a:off x="9391196" y="4353464"/>
            <a:ext cx="1775873" cy="177587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60294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60" name="Rectangle 59">
            <a:extLst>
              <a:ext uri="{FF2B5EF4-FFF2-40B4-BE49-F238E27FC236}">
                <a16:creationId xmlns:a16="http://schemas.microsoft.com/office/drawing/2014/main" id="{2BDEF1B6-CABC-4FE5-BBB0-98BACFAB0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descr="Une image contenant ciel&#10;&#10;Description générée automatiquement">
            <a:hlinkClick r:id="rId2"/>
            <a:extLst>
              <a:ext uri="{FF2B5EF4-FFF2-40B4-BE49-F238E27FC236}">
                <a16:creationId xmlns:a16="http://schemas.microsoft.com/office/drawing/2014/main" id="{DBE1B1F2-FF20-945B-2BBA-D1F09123B9EB}"/>
              </a:ext>
            </a:extLst>
          </p:cNvPr>
          <p:cNvPicPr>
            <a:picLocks noChangeAspect="1"/>
          </p:cNvPicPr>
          <p:nvPr/>
        </p:nvPicPr>
        <p:blipFill rotWithShape="1">
          <a:blip r:embed="rId3"/>
          <a:srcRect t="6238" r="3" b="27298"/>
          <a:stretch/>
        </p:blipFill>
        <p:spPr>
          <a:xfrm>
            <a:off x="5985393" y="-1"/>
            <a:ext cx="6206607" cy="4125251"/>
          </a:xfrm>
          <a:prstGeom prst="rect">
            <a:avLst/>
          </a:prstGeom>
        </p:spPr>
      </p:pic>
      <p:pic>
        <p:nvPicPr>
          <p:cNvPr id="8" name="Espace réservé du contenu 7" descr="Une image contenant prise&#10;&#10;Description générée automatiquement">
            <a:hlinkClick r:id="rId4"/>
            <a:extLst>
              <a:ext uri="{FF2B5EF4-FFF2-40B4-BE49-F238E27FC236}">
                <a16:creationId xmlns:a16="http://schemas.microsoft.com/office/drawing/2014/main" id="{BB1ED78A-076D-583F-6449-AE26D6283D86}"/>
              </a:ext>
            </a:extLst>
          </p:cNvPr>
          <p:cNvPicPr>
            <a:picLocks noChangeAspect="1"/>
          </p:cNvPicPr>
          <p:nvPr/>
        </p:nvPicPr>
        <p:blipFill rotWithShape="1">
          <a:blip r:embed="rId5"/>
          <a:srcRect r="1" b="6275"/>
          <a:stretch/>
        </p:blipFill>
        <p:spPr>
          <a:xfrm>
            <a:off x="6475898" y="4213079"/>
            <a:ext cx="2821975" cy="2644923"/>
          </a:xfrm>
          <a:prstGeom prst="rect">
            <a:avLst/>
          </a:prstGeom>
        </p:spPr>
      </p:pic>
      <p:sp useBgFill="1">
        <p:nvSpPr>
          <p:cNvPr id="62" name="Freeform 9">
            <a:extLst>
              <a:ext uri="{FF2B5EF4-FFF2-40B4-BE49-F238E27FC236}">
                <a16:creationId xmlns:a16="http://schemas.microsoft.com/office/drawing/2014/main" id="{B48BE8E5-C0F4-4C06-9B14-3DD8C038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B04F94-9838-8D15-3189-045289AF3504}"/>
              </a:ext>
            </a:extLst>
          </p:cNvPr>
          <p:cNvSpPr>
            <a:spLocks noGrp="1"/>
          </p:cNvSpPr>
          <p:nvPr>
            <p:ph type="title"/>
          </p:nvPr>
        </p:nvSpPr>
        <p:spPr>
          <a:xfrm>
            <a:off x="810000" y="447188"/>
            <a:ext cx="4930400" cy="1559412"/>
          </a:xfrm>
          <a:effectLst/>
        </p:spPr>
        <p:txBody>
          <a:bodyPr vert="horz" lIns="91440" tIns="45720" rIns="91440" bIns="45720" rtlCol="0" anchor="b">
            <a:normAutofit/>
          </a:bodyPr>
          <a:lstStyle/>
          <a:p>
            <a:r>
              <a:rPr lang="en-US">
                <a:solidFill>
                  <a:schemeClr val="tx1"/>
                </a:solidFill>
              </a:rPr>
              <a:t>Pour le chauffage</a:t>
            </a:r>
          </a:p>
        </p:txBody>
      </p:sp>
      <p:sp>
        <p:nvSpPr>
          <p:cNvPr id="46" name="Content Placeholder 45">
            <a:extLst>
              <a:ext uri="{FF2B5EF4-FFF2-40B4-BE49-F238E27FC236}">
                <a16:creationId xmlns:a16="http://schemas.microsoft.com/office/drawing/2014/main" id="{0A14D84A-2184-AFBB-9E67-F758C5E78E7C}"/>
              </a:ext>
            </a:extLst>
          </p:cNvPr>
          <p:cNvSpPr>
            <a:spLocks noGrp="1"/>
          </p:cNvSpPr>
          <p:nvPr>
            <p:ph sz="half" idx="1"/>
          </p:nvPr>
        </p:nvSpPr>
        <p:spPr>
          <a:xfrm>
            <a:off x="818712" y="2413000"/>
            <a:ext cx="4921687" cy="3632200"/>
          </a:xfrm>
          <a:effectLst/>
        </p:spPr>
        <p:txBody>
          <a:bodyPr vert="horz" lIns="91440" tIns="45720" rIns="91440" bIns="45720" rtlCol="0" anchor="ctr">
            <a:normAutofit/>
          </a:bodyPr>
          <a:lstStyle/>
          <a:p>
            <a:r>
              <a:rPr lang="en-US" dirty="0" err="1"/>
              <a:t>Transmetteur</a:t>
            </a:r>
            <a:r>
              <a:rPr lang="en-US" dirty="0"/>
              <a:t>  de pression</a:t>
            </a:r>
          </a:p>
          <a:p>
            <a:r>
              <a:rPr lang="en-US" dirty="0" err="1"/>
              <a:t>Pressostat</a:t>
            </a:r>
            <a:r>
              <a:rPr lang="en-US" dirty="0"/>
              <a:t> </a:t>
            </a:r>
            <a:r>
              <a:rPr lang="en-US" dirty="0" err="1"/>
              <a:t>différentiel</a:t>
            </a:r>
            <a:endParaRPr lang="en-US" dirty="0"/>
          </a:p>
          <a:p>
            <a:r>
              <a:rPr lang="en-US" dirty="0" err="1"/>
              <a:t>Pressostat</a:t>
            </a:r>
            <a:endParaRPr lang="en-US" dirty="0"/>
          </a:p>
        </p:txBody>
      </p:sp>
      <p:pic>
        <p:nvPicPr>
          <p:cNvPr id="10" name="Espace réservé du contenu 9">
            <a:hlinkClick r:id="rId6"/>
            <a:extLst>
              <a:ext uri="{FF2B5EF4-FFF2-40B4-BE49-F238E27FC236}">
                <a16:creationId xmlns:a16="http://schemas.microsoft.com/office/drawing/2014/main" id="{FE52F158-365E-9B30-D8E8-45F816F81D19}"/>
              </a:ext>
            </a:extLst>
          </p:cNvPr>
          <p:cNvPicPr>
            <a:picLocks noGrp="1" noChangeAspect="1"/>
          </p:cNvPicPr>
          <p:nvPr>
            <p:ph sz="half" idx="2"/>
          </p:nvPr>
        </p:nvPicPr>
        <p:blipFill rotWithShape="1">
          <a:blip r:embed="rId7"/>
          <a:srcRect r="-7" b="5606"/>
          <a:stretch/>
        </p:blipFill>
        <p:spPr>
          <a:xfrm>
            <a:off x="9389807" y="4213075"/>
            <a:ext cx="2802192" cy="2644924"/>
          </a:xfrm>
          <a:prstGeom prst="rect">
            <a:avLst/>
          </a:prstGeom>
        </p:spPr>
      </p:pic>
    </p:spTree>
    <p:extLst>
      <p:ext uri="{BB962C8B-B14F-4D97-AF65-F5344CB8AC3E}">
        <p14:creationId xmlns:p14="http://schemas.microsoft.com/office/powerpoint/2010/main" val="38014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E31E5201-6331-A327-F02C-C864EF883C72}"/>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a:t>Pour le café</a:t>
            </a:r>
          </a:p>
        </p:txBody>
      </p:sp>
      <p:sp>
        <p:nvSpPr>
          <p:cNvPr id="12" name="Content Placeholder 11">
            <a:extLst>
              <a:ext uri="{FF2B5EF4-FFF2-40B4-BE49-F238E27FC236}">
                <a16:creationId xmlns:a16="http://schemas.microsoft.com/office/drawing/2014/main" id="{DE553C51-5A0D-714D-4920-FEBD7449201A}"/>
              </a:ext>
            </a:extLst>
          </p:cNvPr>
          <p:cNvSpPr>
            <a:spLocks noGrp="1"/>
          </p:cNvSpPr>
          <p:nvPr>
            <p:ph sz="half" idx="1"/>
          </p:nvPr>
        </p:nvSpPr>
        <p:spPr>
          <a:xfrm>
            <a:off x="818713" y="2413000"/>
            <a:ext cx="7199220" cy="3632200"/>
          </a:xfrm>
        </p:spPr>
        <p:txBody>
          <a:bodyPr vert="horz" lIns="91440" tIns="45720" rIns="91440" bIns="45720" rtlCol="0" anchor="ctr">
            <a:normAutofit/>
          </a:bodyPr>
          <a:lstStyle/>
          <a:p>
            <a:r>
              <a:rPr lang="en-US" dirty="0"/>
              <a:t>Pour les machines à café :</a:t>
            </a:r>
          </a:p>
          <a:p>
            <a:pPr marL="0" indent="0">
              <a:buNone/>
            </a:pPr>
            <a:r>
              <a:rPr lang="en-US" dirty="0"/>
              <a:t>      </a:t>
            </a:r>
            <a:r>
              <a:rPr lang="en-US" dirty="0" err="1"/>
              <a:t>Pressostat</a:t>
            </a:r>
            <a:r>
              <a:rPr lang="en-US" dirty="0"/>
              <a:t> avec </a:t>
            </a:r>
            <a:r>
              <a:rPr lang="en-US" dirty="0" err="1"/>
              <a:t>relais</a:t>
            </a:r>
            <a:r>
              <a:rPr lang="en-US" dirty="0"/>
              <a:t> et </a:t>
            </a:r>
            <a:r>
              <a:rPr lang="en-US" dirty="0" err="1"/>
              <a:t>raccord</a:t>
            </a:r>
            <a:r>
              <a:rPr lang="en-US" dirty="0"/>
              <a:t> qui </a:t>
            </a:r>
            <a:r>
              <a:rPr lang="en-US" dirty="0" err="1"/>
              <a:t>comprend</a:t>
            </a:r>
            <a:r>
              <a:rPr lang="en-US" dirty="0"/>
              <a:t> </a:t>
            </a:r>
            <a:r>
              <a:rPr lang="en-US" dirty="0" err="1"/>
              <a:t>une</a:t>
            </a:r>
            <a:r>
              <a:rPr lang="en-US" dirty="0"/>
              <a:t>   </a:t>
            </a:r>
            <a:r>
              <a:rPr lang="en-US" dirty="0" err="1"/>
              <a:t>soupape</a:t>
            </a:r>
            <a:r>
              <a:rPr lang="en-US" dirty="0"/>
              <a:t> de </a:t>
            </a:r>
            <a:r>
              <a:rPr lang="en-US" dirty="0" err="1"/>
              <a:t>sécurité</a:t>
            </a:r>
            <a:r>
              <a:rPr lang="en-US" dirty="0"/>
              <a:t> et l’ insertion d’un </a:t>
            </a:r>
            <a:r>
              <a:rPr lang="en-US" dirty="0" err="1"/>
              <a:t>pressostat</a:t>
            </a:r>
            <a:endParaRPr lang="en-US" dirty="0"/>
          </a:p>
        </p:txBody>
      </p:sp>
      <p:pic>
        <p:nvPicPr>
          <p:cNvPr id="8" name="Espace réservé du contenu 7" descr="Une image contenant ciel&#10;&#10;Description générée automatiquement">
            <a:hlinkClick r:id="rId2"/>
            <a:extLst>
              <a:ext uri="{FF2B5EF4-FFF2-40B4-BE49-F238E27FC236}">
                <a16:creationId xmlns:a16="http://schemas.microsoft.com/office/drawing/2014/main" id="{7EBFC439-6682-CA7B-F2A7-3943712B485A}"/>
              </a:ext>
            </a:extLst>
          </p:cNvPr>
          <p:cNvPicPr>
            <a:picLocks noGrp="1" noChangeAspect="1"/>
          </p:cNvPicPr>
          <p:nvPr>
            <p:ph sz="half" idx="2"/>
          </p:nvPr>
        </p:nvPicPr>
        <p:blipFill>
          <a:blip r:embed="rId3"/>
          <a:stretch>
            <a:fillRect/>
          </a:stretch>
        </p:blipFill>
        <p:spPr>
          <a:xfrm>
            <a:off x="9037530" y="2413000"/>
            <a:ext cx="1775873" cy="1775873"/>
          </a:xfrm>
          <a:prstGeom prst="roundRect">
            <a:avLst>
              <a:gd name="adj" fmla="val 3876"/>
            </a:avLst>
          </a:prstGeom>
          <a:ln>
            <a:solidFill>
              <a:schemeClr val="accent1"/>
            </a:solidFill>
          </a:ln>
          <a:effectLst/>
        </p:spPr>
      </p:pic>
      <p:pic>
        <p:nvPicPr>
          <p:cNvPr id="6" name="Espace réservé du contenu 5" descr="Une image contenant ciel, machine, plein air&#10;&#10;Description générée automatiquement">
            <a:hlinkClick r:id="rId4"/>
            <a:extLst>
              <a:ext uri="{FF2B5EF4-FFF2-40B4-BE49-F238E27FC236}">
                <a16:creationId xmlns:a16="http://schemas.microsoft.com/office/drawing/2014/main" id="{AF77809F-DC91-9B72-AC4C-E1022A86C7A2}"/>
              </a:ext>
            </a:extLst>
          </p:cNvPr>
          <p:cNvPicPr>
            <a:picLocks noChangeAspect="1"/>
          </p:cNvPicPr>
          <p:nvPr/>
        </p:nvPicPr>
        <p:blipFill>
          <a:blip r:embed="rId5"/>
          <a:stretch>
            <a:fillRect/>
          </a:stretch>
        </p:blipFill>
        <p:spPr>
          <a:xfrm>
            <a:off x="9037530" y="4353464"/>
            <a:ext cx="1775873" cy="177587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95644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4" name="Espace réservé du contenu 13" descr="Une image contenant tube&#10;&#10;Description générée automatiquement">
            <a:hlinkClick r:id="rId2"/>
            <a:extLst>
              <a:ext uri="{FF2B5EF4-FFF2-40B4-BE49-F238E27FC236}">
                <a16:creationId xmlns:a16="http://schemas.microsoft.com/office/drawing/2014/main" id="{EB42E74A-5240-9F44-A950-8500CC47406E}"/>
              </a:ext>
            </a:extLst>
          </p:cNvPr>
          <p:cNvPicPr>
            <a:picLocks noGrp="1" noChangeAspect="1"/>
          </p:cNvPicPr>
          <p:nvPr>
            <p:ph sz="half" idx="1"/>
          </p:nvPr>
        </p:nvPicPr>
        <p:blipFill rotWithShape="1">
          <a:blip r:embed="rId3"/>
          <a:srcRect l="648" r="3089" b="-2"/>
          <a:stretch/>
        </p:blipFill>
        <p:spPr>
          <a:xfrm>
            <a:off x="7814735" y="10"/>
            <a:ext cx="4377265" cy="4547283"/>
          </a:xfrm>
          <a:prstGeom prst="rect">
            <a:avLst/>
          </a:prstGeom>
        </p:spPr>
      </p:pic>
      <p:pic>
        <p:nvPicPr>
          <p:cNvPr id="10" name="Image 9" descr="Une image contenant prise&#10;&#10;Description générée automatiquement">
            <a:hlinkClick r:id="rId4"/>
            <a:extLst>
              <a:ext uri="{FF2B5EF4-FFF2-40B4-BE49-F238E27FC236}">
                <a16:creationId xmlns:a16="http://schemas.microsoft.com/office/drawing/2014/main" id="{F7758839-6088-6E47-E8E7-B35607846EDF}"/>
              </a:ext>
            </a:extLst>
          </p:cNvPr>
          <p:cNvPicPr>
            <a:picLocks noChangeAspect="1"/>
          </p:cNvPicPr>
          <p:nvPr/>
        </p:nvPicPr>
        <p:blipFill rotWithShape="1">
          <a:blip r:embed="rId5"/>
          <a:srcRect l="4233" r="6128" b="-1"/>
          <a:stretch/>
        </p:blipFill>
        <p:spPr>
          <a:xfrm>
            <a:off x="3750735" y="-1911"/>
            <a:ext cx="4377267" cy="4883281"/>
          </a:xfrm>
          <a:custGeom>
            <a:avLst/>
            <a:gdLst/>
            <a:ahLst/>
            <a:cxnLst/>
            <a:rect l="l" t="t" r="r" b="b"/>
            <a:pathLst>
              <a:path w="4377267" h="4883281">
                <a:moveTo>
                  <a:pt x="0" y="0"/>
                </a:moveTo>
                <a:lnTo>
                  <a:pt x="313267" y="0"/>
                </a:lnTo>
                <a:lnTo>
                  <a:pt x="4064000" y="0"/>
                </a:lnTo>
                <a:lnTo>
                  <a:pt x="4377267" y="0"/>
                </a:lnTo>
                <a:lnTo>
                  <a:pt x="4377267" y="2014600"/>
                </a:lnTo>
                <a:lnTo>
                  <a:pt x="4129005" y="2373182"/>
                </a:lnTo>
                <a:lnTo>
                  <a:pt x="4126075" y="2381649"/>
                </a:lnTo>
                <a:lnTo>
                  <a:pt x="4121678" y="2394349"/>
                </a:lnTo>
                <a:lnTo>
                  <a:pt x="4117282" y="2407048"/>
                </a:lnTo>
                <a:lnTo>
                  <a:pt x="4117282" y="2417632"/>
                </a:lnTo>
                <a:lnTo>
                  <a:pt x="4117282" y="2430332"/>
                </a:lnTo>
                <a:lnTo>
                  <a:pt x="4121678" y="2440915"/>
                </a:lnTo>
                <a:lnTo>
                  <a:pt x="4126075" y="2453615"/>
                </a:lnTo>
                <a:lnTo>
                  <a:pt x="4129005" y="2462082"/>
                </a:lnTo>
                <a:lnTo>
                  <a:pt x="4377267" y="2820664"/>
                </a:lnTo>
                <a:lnTo>
                  <a:pt x="4377267" y="4883281"/>
                </a:lnTo>
                <a:lnTo>
                  <a:pt x="4064000" y="4883281"/>
                </a:lnTo>
                <a:lnTo>
                  <a:pt x="313267" y="4883281"/>
                </a:lnTo>
                <a:lnTo>
                  <a:pt x="0" y="4883281"/>
                </a:lnTo>
                <a:close/>
              </a:path>
            </a:pathLst>
          </a:custGeom>
          <a:ln w="12700">
            <a:solidFill>
              <a:schemeClr val="tx1"/>
            </a:solidFill>
          </a:ln>
        </p:spPr>
      </p:pic>
      <p:pic>
        <p:nvPicPr>
          <p:cNvPr id="8" name="Espace réservé du contenu 7" descr="Une image contenant Appareils électroniques, tube&#10;&#10;Description générée automatiquement">
            <a:hlinkClick r:id="rId6"/>
            <a:extLst>
              <a:ext uri="{FF2B5EF4-FFF2-40B4-BE49-F238E27FC236}">
                <a16:creationId xmlns:a16="http://schemas.microsoft.com/office/drawing/2014/main" id="{FD8B4AA2-6962-7D9F-D8B8-74F989E9AAC9}"/>
              </a:ext>
            </a:extLst>
          </p:cNvPr>
          <p:cNvPicPr>
            <a:picLocks noGrp="1" noChangeAspect="1"/>
          </p:cNvPicPr>
          <p:nvPr>
            <p:ph sz="half" idx="2"/>
          </p:nvPr>
        </p:nvPicPr>
        <p:blipFill rotWithShape="1">
          <a:blip r:embed="rId7"/>
          <a:srcRect l="7350" r="9427" b="-1"/>
          <a:stretch/>
        </p:blipFill>
        <p:spPr>
          <a:xfrm>
            <a:off x="20" y="10"/>
            <a:ext cx="4063980" cy="4883271"/>
          </a:xfrm>
          <a:custGeom>
            <a:avLst/>
            <a:gdLst/>
            <a:ahLst/>
            <a:cxnLst/>
            <a:rect l="l" t="t" r="r" b="b"/>
            <a:pathLst>
              <a:path w="4064000" h="4883281">
                <a:moveTo>
                  <a:pt x="0" y="0"/>
                </a:moveTo>
                <a:lnTo>
                  <a:pt x="4064000" y="0"/>
                </a:lnTo>
                <a:lnTo>
                  <a:pt x="4064000" y="2014600"/>
                </a:lnTo>
                <a:lnTo>
                  <a:pt x="3815738" y="2373182"/>
                </a:lnTo>
                <a:lnTo>
                  <a:pt x="3812808" y="2381649"/>
                </a:lnTo>
                <a:lnTo>
                  <a:pt x="3808411" y="2394349"/>
                </a:lnTo>
                <a:lnTo>
                  <a:pt x="3804015" y="2407048"/>
                </a:lnTo>
                <a:lnTo>
                  <a:pt x="3804015" y="2417632"/>
                </a:lnTo>
                <a:lnTo>
                  <a:pt x="3804015" y="2430332"/>
                </a:lnTo>
                <a:lnTo>
                  <a:pt x="3808411" y="2440915"/>
                </a:lnTo>
                <a:lnTo>
                  <a:pt x="3812808" y="2453615"/>
                </a:lnTo>
                <a:lnTo>
                  <a:pt x="3815738" y="2462082"/>
                </a:lnTo>
                <a:lnTo>
                  <a:pt x="4064000" y="2820664"/>
                </a:lnTo>
                <a:lnTo>
                  <a:pt x="4064000" y="4883281"/>
                </a:lnTo>
                <a:lnTo>
                  <a:pt x="0" y="4883281"/>
                </a:lnTo>
                <a:close/>
              </a:path>
            </a:pathLst>
          </a:custGeom>
          <a:ln w="12700">
            <a:solidFill>
              <a:schemeClr val="tx1"/>
            </a:solidFill>
          </a:ln>
        </p:spPr>
      </p:pic>
      <p:sp>
        <p:nvSpPr>
          <p:cNvPr id="24"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1D98011-0F0F-2F6E-CA1A-EBE3C877073B}"/>
              </a:ext>
            </a:extLst>
          </p:cNvPr>
          <p:cNvSpPr>
            <a:spLocks noGrp="1"/>
          </p:cNvSpPr>
          <p:nvPr>
            <p:ph type="title"/>
          </p:nvPr>
        </p:nvSpPr>
        <p:spPr>
          <a:xfrm>
            <a:off x="812788" y="4895558"/>
            <a:ext cx="10572000" cy="779529"/>
          </a:xfrm>
          <a:effectLst/>
        </p:spPr>
        <p:txBody>
          <a:bodyPr vert="horz" lIns="91440" tIns="45720" rIns="91440" bIns="45720" rtlCol="0" anchor="b">
            <a:normAutofit/>
          </a:bodyPr>
          <a:lstStyle/>
          <a:p>
            <a:r>
              <a:rPr lang="en-US">
                <a:solidFill>
                  <a:schemeClr val="tx1"/>
                </a:solidFill>
              </a:rPr>
              <a:t>Climatisation</a:t>
            </a:r>
            <a:endParaRPr lang="en-US" dirty="0">
              <a:solidFill>
                <a:schemeClr val="tx1"/>
              </a:solidFill>
            </a:endParaRPr>
          </a:p>
        </p:txBody>
      </p:sp>
    </p:spTree>
    <p:extLst>
      <p:ext uri="{BB962C8B-B14F-4D97-AF65-F5344CB8AC3E}">
        <p14:creationId xmlns:p14="http://schemas.microsoft.com/office/powerpoint/2010/main" val="142941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8" name="Image 17" descr="Une image contenant tube&#10;&#10;Description générée automatiquement">
            <a:hlinkClick r:id="rId2"/>
            <a:extLst>
              <a:ext uri="{FF2B5EF4-FFF2-40B4-BE49-F238E27FC236}">
                <a16:creationId xmlns:a16="http://schemas.microsoft.com/office/drawing/2014/main" id="{0EBDAE6E-66F0-9405-02B5-6972A6A58745}"/>
              </a:ext>
            </a:extLst>
          </p:cNvPr>
          <p:cNvPicPr>
            <a:picLocks noChangeAspect="1"/>
          </p:cNvPicPr>
          <p:nvPr/>
        </p:nvPicPr>
        <p:blipFill rotWithShape="1">
          <a:blip r:embed="rId3"/>
          <a:srcRect l="2260" r="1477" b="-2"/>
          <a:stretch/>
        </p:blipFill>
        <p:spPr>
          <a:xfrm>
            <a:off x="7814735" y="10"/>
            <a:ext cx="4377265" cy="4547283"/>
          </a:xfrm>
          <a:prstGeom prst="rect">
            <a:avLst/>
          </a:prstGeom>
        </p:spPr>
      </p:pic>
      <p:pic>
        <p:nvPicPr>
          <p:cNvPr id="16" name="Espace réservé du contenu 15" descr="Une image contenant prise&#10;&#10;Description générée automatiquement">
            <a:hlinkClick r:id="rId4"/>
            <a:extLst>
              <a:ext uri="{FF2B5EF4-FFF2-40B4-BE49-F238E27FC236}">
                <a16:creationId xmlns:a16="http://schemas.microsoft.com/office/drawing/2014/main" id="{344BEB5F-BCFD-27E1-426E-8B9A6AE803AB}"/>
              </a:ext>
            </a:extLst>
          </p:cNvPr>
          <p:cNvPicPr>
            <a:picLocks noGrp="1" noChangeAspect="1"/>
          </p:cNvPicPr>
          <p:nvPr>
            <p:ph sz="half" idx="2"/>
          </p:nvPr>
        </p:nvPicPr>
        <p:blipFill rotWithShape="1">
          <a:blip r:embed="rId5"/>
          <a:srcRect l="4954" r="5406" b="-2"/>
          <a:stretch/>
        </p:blipFill>
        <p:spPr>
          <a:xfrm>
            <a:off x="3750735" y="-1911"/>
            <a:ext cx="4377267" cy="4883281"/>
          </a:xfrm>
          <a:custGeom>
            <a:avLst/>
            <a:gdLst/>
            <a:ahLst/>
            <a:cxnLst/>
            <a:rect l="l" t="t" r="r" b="b"/>
            <a:pathLst>
              <a:path w="4377267" h="4883281">
                <a:moveTo>
                  <a:pt x="0" y="0"/>
                </a:moveTo>
                <a:lnTo>
                  <a:pt x="313267" y="0"/>
                </a:lnTo>
                <a:lnTo>
                  <a:pt x="4064000" y="0"/>
                </a:lnTo>
                <a:lnTo>
                  <a:pt x="4377267" y="0"/>
                </a:lnTo>
                <a:lnTo>
                  <a:pt x="4377267" y="2014600"/>
                </a:lnTo>
                <a:lnTo>
                  <a:pt x="4129005" y="2373182"/>
                </a:lnTo>
                <a:lnTo>
                  <a:pt x="4126075" y="2381649"/>
                </a:lnTo>
                <a:lnTo>
                  <a:pt x="4121678" y="2394349"/>
                </a:lnTo>
                <a:lnTo>
                  <a:pt x="4117282" y="2407048"/>
                </a:lnTo>
                <a:lnTo>
                  <a:pt x="4117282" y="2417632"/>
                </a:lnTo>
                <a:lnTo>
                  <a:pt x="4117282" y="2430332"/>
                </a:lnTo>
                <a:lnTo>
                  <a:pt x="4121678" y="2440915"/>
                </a:lnTo>
                <a:lnTo>
                  <a:pt x="4126075" y="2453615"/>
                </a:lnTo>
                <a:lnTo>
                  <a:pt x="4129005" y="2462082"/>
                </a:lnTo>
                <a:lnTo>
                  <a:pt x="4377267" y="2820664"/>
                </a:lnTo>
                <a:lnTo>
                  <a:pt x="4377267" y="4883281"/>
                </a:lnTo>
                <a:lnTo>
                  <a:pt x="4064000" y="4883281"/>
                </a:lnTo>
                <a:lnTo>
                  <a:pt x="313267" y="4883281"/>
                </a:lnTo>
                <a:lnTo>
                  <a:pt x="0" y="4883281"/>
                </a:lnTo>
                <a:close/>
              </a:path>
            </a:pathLst>
          </a:custGeom>
          <a:ln w="12700">
            <a:solidFill>
              <a:schemeClr val="tx1"/>
            </a:solidFill>
          </a:ln>
        </p:spPr>
      </p:pic>
      <p:pic>
        <p:nvPicPr>
          <p:cNvPr id="6" name="Espace réservé du contenu 5" descr="Une image contenant ciel, plein air&#10;&#10;Description générée automatiquement">
            <a:hlinkClick r:id="rId6"/>
            <a:extLst>
              <a:ext uri="{FF2B5EF4-FFF2-40B4-BE49-F238E27FC236}">
                <a16:creationId xmlns:a16="http://schemas.microsoft.com/office/drawing/2014/main" id="{9A495403-53FC-5271-53F5-4A457782E50F}"/>
              </a:ext>
            </a:extLst>
          </p:cNvPr>
          <p:cNvPicPr>
            <a:picLocks noGrp="1" noChangeAspect="1"/>
          </p:cNvPicPr>
          <p:nvPr>
            <p:ph sz="half" idx="1"/>
          </p:nvPr>
        </p:nvPicPr>
        <p:blipFill rotWithShape="1">
          <a:blip r:embed="rId7"/>
          <a:srcRect l="8653" r="8123" b="-1"/>
          <a:stretch/>
        </p:blipFill>
        <p:spPr>
          <a:xfrm>
            <a:off x="20" y="10"/>
            <a:ext cx="4063980" cy="4883271"/>
          </a:xfrm>
          <a:custGeom>
            <a:avLst/>
            <a:gdLst/>
            <a:ahLst/>
            <a:cxnLst/>
            <a:rect l="l" t="t" r="r" b="b"/>
            <a:pathLst>
              <a:path w="4064000" h="4883281">
                <a:moveTo>
                  <a:pt x="0" y="0"/>
                </a:moveTo>
                <a:lnTo>
                  <a:pt x="4064000" y="0"/>
                </a:lnTo>
                <a:lnTo>
                  <a:pt x="4064000" y="2014600"/>
                </a:lnTo>
                <a:lnTo>
                  <a:pt x="3815738" y="2373182"/>
                </a:lnTo>
                <a:lnTo>
                  <a:pt x="3812808" y="2381649"/>
                </a:lnTo>
                <a:lnTo>
                  <a:pt x="3808411" y="2394349"/>
                </a:lnTo>
                <a:lnTo>
                  <a:pt x="3804015" y="2407048"/>
                </a:lnTo>
                <a:lnTo>
                  <a:pt x="3804015" y="2417632"/>
                </a:lnTo>
                <a:lnTo>
                  <a:pt x="3804015" y="2430332"/>
                </a:lnTo>
                <a:lnTo>
                  <a:pt x="3808411" y="2440915"/>
                </a:lnTo>
                <a:lnTo>
                  <a:pt x="3812808" y="2453615"/>
                </a:lnTo>
                <a:lnTo>
                  <a:pt x="3815738" y="2462082"/>
                </a:lnTo>
                <a:lnTo>
                  <a:pt x="4064000" y="2820664"/>
                </a:lnTo>
                <a:lnTo>
                  <a:pt x="4064000" y="4883281"/>
                </a:lnTo>
                <a:lnTo>
                  <a:pt x="0" y="4883281"/>
                </a:lnTo>
                <a:close/>
              </a:path>
            </a:pathLst>
          </a:custGeom>
          <a:ln w="12700">
            <a:solidFill>
              <a:schemeClr val="tx1"/>
            </a:solidFill>
          </a:ln>
        </p:spPr>
      </p:pic>
      <p:sp>
        <p:nvSpPr>
          <p:cNvPr id="25"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BD8FC8A-4E70-AD1B-22C7-4BC80FA0BA00}"/>
              </a:ext>
            </a:extLst>
          </p:cNvPr>
          <p:cNvSpPr>
            <a:spLocks noGrp="1"/>
          </p:cNvSpPr>
          <p:nvPr>
            <p:ph type="title"/>
          </p:nvPr>
        </p:nvSpPr>
        <p:spPr>
          <a:xfrm>
            <a:off x="812788" y="4895558"/>
            <a:ext cx="10572000" cy="779529"/>
          </a:xfrm>
          <a:effectLst/>
        </p:spPr>
        <p:txBody>
          <a:bodyPr vert="horz" lIns="91440" tIns="45720" rIns="91440" bIns="45720" rtlCol="0" anchor="b">
            <a:normAutofit/>
          </a:bodyPr>
          <a:lstStyle/>
          <a:p>
            <a:r>
              <a:rPr lang="en-US">
                <a:solidFill>
                  <a:schemeClr val="tx1"/>
                </a:solidFill>
              </a:rPr>
              <a:t>Contrôle du vide</a:t>
            </a:r>
          </a:p>
        </p:txBody>
      </p:sp>
    </p:spTree>
    <p:extLst>
      <p:ext uri="{BB962C8B-B14F-4D97-AF65-F5344CB8AC3E}">
        <p14:creationId xmlns:p14="http://schemas.microsoft.com/office/powerpoint/2010/main" val="147385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022AEB96-A3F8-4EC3-A246-8DAD9319A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14002556-A10E-479D-9B30-0C8B7938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109FB44F-6AD5-9433-CCD4-42F13A91F130}"/>
              </a:ext>
            </a:extLst>
          </p:cNvPr>
          <p:cNvSpPr>
            <a:spLocks noGrp="1"/>
          </p:cNvSpPr>
          <p:nvPr>
            <p:ph type="title"/>
          </p:nvPr>
        </p:nvSpPr>
        <p:spPr>
          <a:xfrm>
            <a:off x="451515" y="447188"/>
            <a:ext cx="3675318" cy="5468700"/>
          </a:xfrm>
        </p:spPr>
        <p:txBody>
          <a:bodyPr vert="horz" lIns="91440" tIns="45720" rIns="91440" bIns="45720" rtlCol="0" anchor="ctr">
            <a:normAutofit/>
          </a:bodyPr>
          <a:lstStyle/>
          <a:p>
            <a:endParaRPr lang="en-US" sz="3200" dirty="0"/>
          </a:p>
        </p:txBody>
      </p:sp>
      <p:sp>
        <p:nvSpPr>
          <p:cNvPr id="3" name="Espace réservé du contenu 2">
            <a:extLst>
              <a:ext uri="{FF2B5EF4-FFF2-40B4-BE49-F238E27FC236}">
                <a16:creationId xmlns:a16="http://schemas.microsoft.com/office/drawing/2014/main" id="{70212A43-18FD-BB92-FA01-6B4028DC7EC8}"/>
              </a:ext>
            </a:extLst>
          </p:cNvPr>
          <p:cNvSpPr>
            <a:spLocks noGrp="1"/>
          </p:cNvSpPr>
          <p:nvPr>
            <p:ph sz="half" idx="1"/>
          </p:nvPr>
        </p:nvSpPr>
        <p:spPr>
          <a:xfrm>
            <a:off x="4989143" y="447188"/>
            <a:ext cx="6585235" cy="3395469"/>
          </a:xfrm>
          <a:effectLst/>
        </p:spPr>
        <p:txBody>
          <a:bodyPr vert="horz" lIns="91440" tIns="45720" rIns="91440" bIns="45720" rtlCol="0" anchor="ctr">
            <a:normAutofit/>
          </a:bodyPr>
          <a:lstStyle/>
          <a:p>
            <a:r>
              <a:rPr lang="en-US" sz="1600"/>
              <a:t>Né en 1972 d’une idée de l’actuel président Giuliano Ravazzani, qui d’une entreprise opérant dans les domaines des serrures électriques après quelques années a commencé son aventure dans le monde des électrovannes avec un grand succès, pour devenir aujourd’hui une entreprise consolidée et très qualifiée.</a:t>
            </a:r>
          </a:p>
          <a:p>
            <a:endParaRPr lang="en-US" sz="1600"/>
          </a:p>
          <a:p>
            <a:r>
              <a:rPr lang="en-US" sz="1600"/>
              <a:t>RPE conçoit et fabrique des électrovannes et des solénoïdes dans tous ses composants, compteurs de débit, réducteurs de pression et filtres. Les produits RPE sont distribués en Italie et dans le monde entier depuis plus de 40 ans</a:t>
            </a:r>
          </a:p>
        </p:txBody>
      </p:sp>
      <p:pic>
        <p:nvPicPr>
          <p:cNvPr id="6" name="Espace réservé du contenu 5" descr="Une image contenant capture d’écran, logo, Graphique, symbole&#10;&#10;Description générée automatiquement">
            <a:hlinkClick r:id="rId2"/>
            <a:extLst>
              <a:ext uri="{FF2B5EF4-FFF2-40B4-BE49-F238E27FC236}">
                <a16:creationId xmlns:a16="http://schemas.microsoft.com/office/drawing/2014/main" id="{8ADCE03B-49A2-3C1A-0CAA-6CAC30BB61F9}"/>
              </a:ext>
            </a:extLst>
          </p:cNvPr>
          <p:cNvPicPr>
            <a:picLocks noGrp="1" noChangeAspect="1"/>
          </p:cNvPicPr>
          <p:nvPr>
            <p:ph sz="half" idx="2"/>
          </p:nvPr>
        </p:nvPicPr>
        <p:blipFill>
          <a:blip r:embed="rId3"/>
          <a:stretch>
            <a:fillRect/>
          </a:stretch>
        </p:blipFill>
        <p:spPr>
          <a:xfrm>
            <a:off x="4989143" y="4079388"/>
            <a:ext cx="6505432" cy="1899237"/>
          </a:xfrm>
          <a:prstGeom prst="roundRect">
            <a:avLst>
              <a:gd name="adj" fmla="val 3876"/>
            </a:avLst>
          </a:prstGeom>
          <a:ln>
            <a:solidFill>
              <a:schemeClr val="accent1"/>
            </a:solidFill>
          </a:ln>
          <a:effectLst/>
        </p:spPr>
      </p:pic>
      <p:pic>
        <p:nvPicPr>
          <p:cNvPr id="8" name="Image 7" descr="Une image contenant levier&#10;&#10;Description générée automatiquement">
            <a:hlinkClick r:id="rId4"/>
            <a:extLst>
              <a:ext uri="{FF2B5EF4-FFF2-40B4-BE49-F238E27FC236}">
                <a16:creationId xmlns:a16="http://schemas.microsoft.com/office/drawing/2014/main" id="{CC3FA286-4717-FD24-EF57-7BB1CFE31180}"/>
              </a:ext>
            </a:extLst>
          </p:cNvPr>
          <p:cNvPicPr>
            <a:picLocks noChangeAspect="1"/>
          </p:cNvPicPr>
          <p:nvPr/>
        </p:nvPicPr>
        <p:blipFill>
          <a:blip r:embed="rId5"/>
          <a:stretch>
            <a:fillRect/>
          </a:stretch>
        </p:blipFill>
        <p:spPr>
          <a:xfrm>
            <a:off x="451515" y="2708026"/>
            <a:ext cx="3675318" cy="999248"/>
          </a:xfrm>
          <a:prstGeom prst="rect">
            <a:avLst/>
          </a:prstGeom>
        </p:spPr>
      </p:pic>
    </p:spTree>
    <p:extLst>
      <p:ext uri="{BB962C8B-B14F-4D97-AF65-F5344CB8AC3E}">
        <p14:creationId xmlns:p14="http://schemas.microsoft.com/office/powerpoint/2010/main" val="236137719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C820065C-968C-04E8-4DF5-FE99EC421D5E}"/>
              </a:ext>
            </a:extLst>
          </p:cNvPr>
          <p:cNvSpPr>
            <a:spLocks noGrp="1"/>
          </p:cNvSpPr>
          <p:nvPr>
            <p:ph type="title"/>
          </p:nvPr>
        </p:nvSpPr>
        <p:spPr>
          <a:xfrm>
            <a:off x="810000" y="447188"/>
            <a:ext cx="5359921" cy="970450"/>
          </a:xfrm>
        </p:spPr>
        <p:txBody>
          <a:bodyPr vert="horz" lIns="91440" tIns="45720" rIns="91440" bIns="45720" rtlCol="0" anchor="b">
            <a:normAutofit fontScale="90000"/>
          </a:bodyPr>
          <a:lstStyle/>
          <a:p>
            <a:r>
              <a:rPr lang="en-US" dirty="0" err="1"/>
              <a:t>Efficace</a:t>
            </a:r>
            <a:r>
              <a:rPr lang="en-US" dirty="0"/>
              <a:t> et</a:t>
            </a:r>
            <a:br>
              <a:rPr lang="en-US" dirty="0"/>
            </a:br>
            <a:r>
              <a:rPr lang="en-US" dirty="0" err="1"/>
              <a:t>Innovateur</a:t>
            </a:r>
            <a:endParaRPr lang="en-US" dirty="0"/>
          </a:p>
        </p:txBody>
      </p:sp>
      <p:sp>
        <p:nvSpPr>
          <p:cNvPr id="3" name="Espace réservé du contenu 2">
            <a:extLst>
              <a:ext uri="{FF2B5EF4-FFF2-40B4-BE49-F238E27FC236}">
                <a16:creationId xmlns:a16="http://schemas.microsoft.com/office/drawing/2014/main" id="{EBC9CB60-F13A-F06E-132E-3A81D4B94F91}"/>
              </a:ext>
            </a:extLst>
          </p:cNvPr>
          <p:cNvSpPr>
            <a:spLocks noGrp="1"/>
          </p:cNvSpPr>
          <p:nvPr>
            <p:ph sz="half" idx="1"/>
          </p:nvPr>
        </p:nvSpPr>
        <p:spPr>
          <a:xfrm>
            <a:off x="818712" y="2222287"/>
            <a:ext cx="5351209" cy="3636511"/>
          </a:xfrm>
        </p:spPr>
        <p:txBody>
          <a:bodyPr vert="horz" lIns="91440" tIns="45720" rIns="91440" bIns="45720" rtlCol="0" anchor="ctr">
            <a:normAutofit/>
          </a:bodyPr>
          <a:lstStyle/>
          <a:p>
            <a:r>
              <a:rPr lang="en-US"/>
              <a:t>RPE a toujours été attentif à la Recherche et au Développement en créant une équipe interne d’ingénieurs, principalement dédiée à la recherche d’électrovannes efficaces et innovantes dans le domaine du contrôle automatique des fluides.</a:t>
            </a:r>
          </a:p>
        </p:txBody>
      </p:sp>
      <p:sp>
        <p:nvSpPr>
          <p:cNvPr id="13" name="Rectangle 12">
            <a:extLst>
              <a:ext uri="{FF2B5EF4-FFF2-40B4-BE49-F238E27FC236}">
                <a16:creationId xmlns:a16="http://schemas.microsoft.com/office/drawing/2014/main" id="{1C524A27-B6C0-41EA-ABCB-AA2E61FC0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7">
            <a:extLst>
              <a:ext uri="{FF2B5EF4-FFF2-40B4-BE49-F238E27FC236}">
                <a16:creationId xmlns:a16="http://schemas.microsoft.com/office/drawing/2014/main" id="{F3FCE8DC-E7A6-4A8F-BB57-A87EC4B84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machine&#10;&#10;Description générée automatiquement">
            <a:hlinkClick r:id="rId2"/>
            <a:extLst>
              <a:ext uri="{FF2B5EF4-FFF2-40B4-BE49-F238E27FC236}">
                <a16:creationId xmlns:a16="http://schemas.microsoft.com/office/drawing/2014/main" id="{DA24241C-921C-50C9-7B68-F8F10A4AE4A9}"/>
              </a:ext>
            </a:extLst>
          </p:cNvPr>
          <p:cNvPicPr>
            <a:picLocks noGrp="1" noChangeAspect="1"/>
          </p:cNvPicPr>
          <p:nvPr>
            <p:ph sz="half" idx="2"/>
          </p:nvPr>
        </p:nvPicPr>
        <p:blipFill rotWithShape="1">
          <a:blip r:embed="rId3"/>
          <a:srcRect l="6549" r="11147" b="-3"/>
          <a:stretch/>
        </p:blipFill>
        <p:spPr>
          <a:xfrm>
            <a:off x="7410517" y="1258529"/>
            <a:ext cx="3832042" cy="4330205"/>
          </a:xfrm>
          <a:prstGeom prst="rect">
            <a:avLst/>
          </a:prstGeom>
        </p:spPr>
      </p:pic>
    </p:spTree>
    <p:extLst>
      <p:ext uri="{BB962C8B-B14F-4D97-AF65-F5344CB8AC3E}">
        <p14:creationId xmlns:p14="http://schemas.microsoft.com/office/powerpoint/2010/main" val="294702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D3C62-B851-2397-0B69-BB73F2E53DA2}"/>
              </a:ext>
            </a:extLst>
          </p:cNvPr>
          <p:cNvSpPr>
            <a:spLocks noGrp="1"/>
          </p:cNvSpPr>
          <p:nvPr>
            <p:ph type="title"/>
          </p:nvPr>
        </p:nvSpPr>
        <p:spPr>
          <a:xfrm>
            <a:off x="818712" y="996949"/>
            <a:ext cx="10571998" cy="970450"/>
          </a:xfrm>
        </p:spPr>
        <p:txBody>
          <a:bodyPr/>
          <a:lstStyle/>
          <a:p>
            <a:br>
              <a:rPr lang="fr-FR" dirty="0"/>
            </a:br>
            <a:r>
              <a:rPr lang="fr-FR" dirty="0"/>
              <a:t> </a:t>
            </a:r>
            <a:br>
              <a:rPr lang="fr-FR" dirty="0"/>
            </a:br>
            <a:r>
              <a:rPr lang="fr-FR" dirty="0"/>
              <a:t>Certifications</a:t>
            </a:r>
            <a:br>
              <a:rPr lang="fr-FR" dirty="0"/>
            </a:br>
            <a:endParaRPr lang="fr-FR" dirty="0"/>
          </a:p>
        </p:txBody>
      </p:sp>
      <p:sp>
        <p:nvSpPr>
          <p:cNvPr id="3" name="Espace réservé du contenu 2">
            <a:extLst>
              <a:ext uri="{FF2B5EF4-FFF2-40B4-BE49-F238E27FC236}">
                <a16:creationId xmlns:a16="http://schemas.microsoft.com/office/drawing/2014/main" id="{3814FBEC-04FF-792C-6631-17F54BCB089A}"/>
              </a:ext>
            </a:extLst>
          </p:cNvPr>
          <p:cNvSpPr>
            <a:spLocks noGrp="1"/>
          </p:cNvSpPr>
          <p:nvPr>
            <p:ph sz="half" idx="1"/>
          </p:nvPr>
        </p:nvSpPr>
        <p:spPr/>
        <p:txBody>
          <a:bodyPr/>
          <a:lstStyle/>
          <a:p>
            <a:pPr marL="0" indent="0">
              <a:buNone/>
            </a:pPr>
            <a:endParaRPr lang="it-IT" dirty="0"/>
          </a:p>
          <a:p>
            <a:endParaRPr lang="fr-FR" dirty="0"/>
          </a:p>
          <a:p>
            <a:endParaRPr lang="fr-FR" dirty="0"/>
          </a:p>
          <a:p>
            <a:r>
              <a:rPr lang="fr-FR" dirty="0"/>
              <a:t>Chaque ligne de produits est soumise à une certification de qualité alimentaire et électrique. Entre autres: UL, EN60335, WRAS, ACS, NSF, KTW</a:t>
            </a:r>
          </a:p>
          <a:p>
            <a:endParaRPr lang="fr-FR" dirty="0"/>
          </a:p>
        </p:txBody>
      </p:sp>
      <p:pic>
        <p:nvPicPr>
          <p:cNvPr id="6" name="Espace réservé du contenu 5" descr="Une image contenant évier, Appareil sanitaire, robinet, prise&#10;&#10;Description générée automatiquement">
            <a:hlinkClick r:id="rId2"/>
            <a:extLst>
              <a:ext uri="{FF2B5EF4-FFF2-40B4-BE49-F238E27FC236}">
                <a16:creationId xmlns:a16="http://schemas.microsoft.com/office/drawing/2014/main" id="{440B74ED-1226-1FAC-5155-FE6718E2215D}"/>
              </a:ext>
            </a:extLst>
          </p:cNvPr>
          <p:cNvPicPr>
            <a:picLocks noGrp="1" noChangeAspect="1"/>
          </p:cNvPicPr>
          <p:nvPr>
            <p:ph sz="half" idx="2"/>
          </p:nvPr>
        </p:nvPicPr>
        <p:blipFill>
          <a:blip r:embed="rId3"/>
          <a:stretch>
            <a:fillRect/>
          </a:stretch>
        </p:blipFill>
        <p:spPr>
          <a:xfrm>
            <a:off x="7923212" y="2913062"/>
            <a:ext cx="2325260" cy="3044678"/>
          </a:xfrm>
        </p:spPr>
      </p:pic>
    </p:spTree>
    <p:extLst>
      <p:ext uri="{BB962C8B-B14F-4D97-AF65-F5344CB8AC3E}">
        <p14:creationId xmlns:p14="http://schemas.microsoft.com/office/powerpoint/2010/main" val="98567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450FC-CE04-67AE-644A-FC0FD75C0ABF}"/>
              </a:ext>
            </a:extLst>
          </p:cNvPr>
          <p:cNvSpPr>
            <a:spLocks noGrp="1"/>
          </p:cNvSpPr>
          <p:nvPr>
            <p:ph type="title"/>
          </p:nvPr>
        </p:nvSpPr>
        <p:spPr>
          <a:xfrm>
            <a:off x="901416" y="895244"/>
            <a:ext cx="10571998" cy="970450"/>
          </a:xfrm>
        </p:spPr>
        <p:txBody>
          <a:bodyPr/>
          <a:lstStyle/>
          <a:p>
            <a:r>
              <a:rPr lang="fr-FR" dirty="0"/>
              <a:t>Production</a:t>
            </a:r>
            <a:br>
              <a:rPr lang="fr-FR" dirty="0"/>
            </a:br>
            <a:endParaRPr lang="fr-FR" dirty="0"/>
          </a:p>
        </p:txBody>
      </p:sp>
      <p:sp>
        <p:nvSpPr>
          <p:cNvPr id="3" name="Espace réservé du contenu 2">
            <a:extLst>
              <a:ext uri="{FF2B5EF4-FFF2-40B4-BE49-F238E27FC236}">
                <a16:creationId xmlns:a16="http://schemas.microsoft.com/office/drawing/2014/main" id="{0D3F4814-EC20-3240-7A3E-637490EC2729}"/>
              </a:ext>
            </a:extLst>
          </p:cNvPr>
          <p:cNvSpPr>
            <a:spLocks noGrp="1"/>
          </p:cNvSpPr>
          <p:nvPr>
            <p:ph sz="half" idx="1"/>
          </p:nvPr>
        </p:nvSpPr>
        <p:spPr/>
        <p:txBody>
          <a:bodyPr/>
          <a:lstStyle/>
          <a:p>
            <a:pPr marL="0" indent="0">
              <a:buNone/>
            </a:pPr>
            <a:endParaRPr lang="fr-FR" dirty="0"/>
          </a:p>
          <a:p>
            <a:endParaRPr lang="fr-FR" dirty="0"/>
          </a:p>
          <a:p>
            <a:r>
              <a:rPr lang="fr-FR" dirty="0"/>
              <a:t>Les produits RPE sont 100% fabriqués en Italie.</a:t>
            </a:r>
          </a:p>
        </p:txBody>
      </p:sp>
      <p:pic>
        <p:nvPicPr>
          <p:cNvPr id="6" name="Espace réservé du contenu 5" descr="Une image contenant cylindre&#10;&#10;Description générée automatiquement">
            <a:hlinkClick r:id="rId2"/>
            <a:extLst>
              <a:ext uri="{FF2B5EF4-FFF2-40B4-BE49-F238E27FC236}">
                <a16:creationId xmlns:a16="http://schemas.microsoft.com/office/drawing/2014/main" id="{A0DFBC27-645E-E19D-19A5-9BFDC398DF63}"/>
              </a:ext>
            </a:extLst>
          </p:cNvPr>
          <p:cNvPicPr>
            <a:picLocks noGrp="1" noChangeAspect="1"/>
          </p:cNvPicPr>
          <p:nvPr>
            <p:ph sz="half" idx="2"/>
          </p:nvPr>
        </p:nvPicPr>
        <p:blipFill>
          <a:blip r:embed="rId3"/>
          <a:stretch>
            <a:fillRect/>
          </a:stretch>
        </p:blipFill>
        <p:spPr>
          <a:xfrm>
            <a:off x="6890792" y="2222500"/>
            <a:ext cx="3788866" cy="3638550"/>
          </a:xfrm>
        </p:spPr>
      </p:pic>
    </p:spTree>
    <p:extLst>
      <p:ext uri="{BB962C8B-B14F-4D97-AF65-F5344CB8AC3E}">
        <p14:creationId xmlns:p14="http://schemas.microsoft.com/office/powerpoint/2010/main" val="112686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A0BC5-6017-0F44-BC87-83D7CCB46010}"/>
              </a:ext>
            </a:extLst>
          </p:cNvPr>
          <p:cNvSpPr>
            <a:spLocks noGrp="1"/>
          </p:cNvSpPr>
          <p:nvPr>
            <p:ph type="ctrTitle"/>
          </p:nvPr>
        </p:nvSpPr>
        <p:spPr>
          <a:xfrm>
            <a:off x="810002" y="639097"/>
            <a:ext cx="3211392" cy="3781101"/>
          </a:xfrm>
        </p:spPr>
        <p:txBody>
          <a:bodyPr>
            <a:normAutofit/>
          </a:bodyPr>
          <a:lstStyle/>
          <a:p>
            <a:r>
              <a:rPr lang="fr-FR" sz="3200" dirty="0">
                <a:latin typeface="Aptos Black" panose="020B0004020202020204" pitchFamily="34" charset="0"/>
              </a:rPr>
              <a:t>Nous représentons 3 sociétés Italiennes dans le domaine de la régulation des fluides.</a:t>
            </a:r>
          </a:p>
        </p:txBody>
      </p:sp>
      <p:sp>
        <p:nvSpPr>
          <p:cNvPr id="3" name="Sous-titre 2">
            <a:extLst>
              <a:ext uri="{FF2B5EF4-FFF2-40B4-BE49-F238E27FC236}">
                <a16:creationId xmlns:a16="http://schemas.microsoft.com/office/drawing/2014/main" id="{21C5D881-5B48-CF4A-C5EE-40EF547FDD1E}"/>
              </a:ext>
            </a:extLst>
          </p:cNvPr>
          <p:cNvSpPr>
            <a:spLocks noGrp="1"/>
          </p:cNvSpPr>
          <p:nvPr>
            <p:ph type="subTitle" idx="1"/>
          </p:nvPr>
        </p:nvSpPr>
        <p:spPr>
          <a:xfrm>
            <a:off x="810001" y="5280847"/>
            <a:ext cx="3211393" cy="938056"/>
          </a:xfrm>
          <a:effectLst/>
        </p:spPr>
        <p:txBody>
          <a:bodyPr>
            <a:normAutofit/>
          </a:bodyPr>
          <a:lstStyle/>
          <a:p>
            <a:pPr algn="ctr"/>
            <a:r>
              <a:rPr lang="fr-FR" dirty="0">
                <a:latin typeface="Aptos Black" panose="020F0502020204030204" pitchFamily="34" charset="0"/>
              </a:rPr>
              <a:t>ELTECH REGULATIONS</a:t>
            </a:r>
          </a:p>
        </p:txBody>
      </p:sp>
      <p:sp>
        <p:nvSpPr>
          <p:cNvPr id="14" name="Rectangle 13">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apture d’écran, Graphique, conception&#10;&#10;Description générée automatiquement">
            <a:extLst>
              <a:ext uri="{FF2B5EF4-FFF2-40B4-BE49-F238E27FC236}">
                <a16:creationId xmlns:a16="http://schemas.microsoft.com/office/drawing/2014/main" id="{CAAF91FB-E614-D7E4-750F-DC31628969E6}"/>
              </a:ext>
            </a:extLst>
          </p:cNvPr>
          <p:cNvPicPr>
            <a:picLocks noChangeAspect="1"/>
          </p:cNvPicPr>
          <p:nvPr/>
        </p:nvPicPr>
        <p:blipFill>
          <a:blip r:embed="rId2"/>
          <a:stretch>
            <a:fillRect/>
          </a:stretch>
        </p:blipFill>
        <p:spPr>
          <a:xfrm>
            <a:off x="5611035" y="2593742"/>
            <a:ext cx="2724939" cy="1669025"/>
          </a:xfrm>
          <a:prstGeom prst="rect">
            <a:avLst/>
          </a:prstGeom>
        </p:spPr>
      </p:pic>
      <p:pic>
        <p:nvPicPr>
          <p:cNvPr id="7" name="Image 6" descr="Une image contenant texte, Police, Graphique, logo&#10;&#10;Description générée automatiquement">
            <a:extLst>
              <a:ext uri="{FF2B5EF4-FFF2-40B4-BE49-F238E27FC236}">
                <a16:creationId xmlns:a16="http://schemas.microsoft.com/office/drawing/2014/main" id="{5D75D13F-8FDF-9AE6-FFE4-31CEFDF4B249}"/>
              </a:ext>
            </a:extLst>
          </p:cNvPr>
          <p:cNvPicPr>
            <a:picLocks noChangeAspect="1"/>
          </p:cNvPicPr>
          <p:nvPr/>
        </p:nvPicPr>
        <p:blipFill>
          <a:blip r:embed="rId3"/>
          <a:stretch>
            <a:fillRect/>
          </a:stretch>
        </p:blipFill>
        <p:spPr>
          <a:xfrm>
            <a:off x="8501865" y="1916123"/>
            <a:ext cx="2726022" cy="790546"/>
          </a:xfrm>
          <a:prstGeom prst="rect">
            <a:avLst/>
          </a:prstGeom>
        </p:spPr>
      </p:pic>
      <p:pic>
        <p:nvPicPr>
          <p:cNvPr id="9" name="Image 8" descr="Une image contenant capture d’écran, logo, Graphique, symbole&#10;&#10;Description générée automatiquement">
            <a:extLst>
              <a:ext uri="{FF2B5EF4-FFF2-40B4-BE49-F238E27FC236}">
                <a16:creationId xmlns:a16="http://schemas.microsoft.com/office/drawing/2014/main" id="{FFD1EE77-E054-08F5-2E06-7AA82E1C671F}"/>
              </a:ext>
            </a:extLst>
          </p:cNvPr>
          <p:cNvPicPr>
            <a:picLocks noChangeAspect="1"/>
          </p:cNvPicPr>
          <p:nvPr/>
        </p:nvPicPr>
        <p:blipFill>
          <a:blip r:embed="rId4"/>
          <a:stretch>
            <a:fillRect/>
          </a:stretch>
        </p:blipFill>
        <p:spPr>
          <a:xfrm>
            <a:off x="8493274" y="4139936"/>
            <a:ext cx="2724939" cy="795535"/>
          </a:xfrm>
          <a:prstGeom prst="rect">
            <a:avLst/>
          </a:prstGeom>
        </p:spPr>
      </p:pic>
    </p:spTree>
    <p:extLst>
      <p:ext uri="{BB962C8B-B14F-4D97-AF65-F5344CB8AC3E}">
        <p14:creationId xmlns:p14="http://schemas.microsoft.com/office/powerpoint/2010/main" val="231971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C6E2125-82CA-F93B-B22E-2476DC834CC4}"/>
              </a:ext>
            </a:extLst>
          </p:cNvPr>
          <p:cNvSpPr>
            <a:spLocks noGrp="1"/>
          </p:cNvSpPr>
          <p:nvPr>
            <p:ph type="title"/>
          </p:nvPr>
        </p:nvSpPr>
        <p:spPr>
          <a:xfrm>
            <a:off x="810000" y="447188"/>
            <a:ext cx="5933700" cy="970450"/>
          </a:xfrm>
        </p:spPr>
        <p:txBody>
          <a:bodyPr vert="horz" lIns="91440" tIns="45720" rIns="91440" bIns="45720" rtlCol="0" anchor="b">
            <a:normAutofit/>
          </a:bodyPr>
          <a:lstStyle/>
          <a:p>
            <a:pPr>
              <a:lnSpc>
                <a:spcPct val="90000"/>
              </a:lnSpc>
            </a:pPr>
            <a:r>
              <a:rPr lang="en-US" sz="3100"/>
              <a:t>Concevoir</a:t>
            </a:r>
            <a:br>
              <a:rPr lang="en-US" sz="3100"/>
            </a:br>
            <a:endParaRPr lang="en-US" sz="3100"/>
          </a:p>
        </p:txBody>
      </p:sp>
      <p:sp>
        <p:nvSpPr>
          <p:cNvPr id="3" name="Espace réservé du contenu 2">
            <a:extLst>
              <a:ext uri="{FF2B5EF4-FFF2-40B4-BE49-F238E27FC236}">
                <a16:creationId xmlns:a16="http://schemas.microsoft.com/office/drawing/2014/main" id="{063FF202-7147-8073-BD7C-7873EACB4081}"/>
              </a:ext>
            </a:extLst>
          </p:cNvPr>
          <p:cNvSpPr>
            <a:spLocks noGrp="1"/>
          </p:cNvSpPr>
          <p:nvPr>
            <p:ph sz="half" idx="1"/>
          </p:nvPr>
        </p:nvSpPr>
        <p:spPr>
          <a:xfrm>
            <a:off x="818712" y="2222287"/>
            <a:ext cx="5924988" cy="3636511"/>
          </a:xfrm>
        </p:spPr>
        <p:txBody>
          <a:bodyPr vert="horz" lIns="91440" tIns="45720" rIns="91440" bIns="45720" rtlCol="0" anchor="ctr">
            <a:normAutofit/>
          </a:bodyPr>
          <a:lstStyle/>
          <a:p>
            <a:endParaRPr lang="en-US"/>
          </a:p>
          <a:p>
            <a:pPr marL="0" indent="0"/>
            <a:endParaRPr lang="en-US"/>
          </a:p>
          <a:p>
            <a:r>
              <a:rPr lang="en-US"/>
              <a:t>Toutes les électrovannes, les solénoïdes et leurs composants sont conçus et fabriqués dans l’usine ultramoderne de carbonate (CO).</a:t>
            </a:r>
          </a:p>
          <a:p>
            <a:endParaRPr lang="en-US"/>
          </a:p>
        </p:txBody>
      </p:sp>
      <p:sp>
        <p:nvSpPr>
          <p:cNvPr id="15" name="Rectangle 14">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hlinkClick r:id="rId2"/>
            <a:extLst>
              <a:ext uri="{FF2B5EF4-FFF2-40B4-BE49-F238E27FC236}">
                <a16:creationId xmlns:a16="http://schemas.microsoft.com/office/drawing/2014/main" id="{4658D1DC-1BE2-FC21-6EAE-0FFB26181A6C}"/>
              </a:ext>
            </a:extLst>
          </p:cNvPr>
          <p:cNvPicPr>
            <a:picLocks noChangeAspect="1"/>
          </p:cNvPicPr>
          <p:nvPr/>
        </p:nvPicPr>
        <p:blipFill rotWithShape="1">
          <a:blip r:embed="rId3"/>
          <a:srcRect t="11431" r="-1" b="12667"/>
          <a:stretch/>
        </p:blipFill>
        <p:spPr>
          <a:xfrm>
            <a:off x="8505456" y="1274970"/>
            <a:ext cx="2722432" cy="2066366"/>
          </a:xfrm>
          <a:prstGeom prst="rect">
            <a:avLst/>
          </a:prstGeom>
        </p:spPr>
      </p:pic>
      <p:pic>
        <p:nvPicPr>
          <p:cNvPr id="6" name="Espace réservé du contenu 5" descr="Une image contenant machine, ingénierie, Pièce auto&#10;&#10;Description générée automatiquement">
            <a:hlinkClick r:id="rId4"/>
            <a:extLst>
              <a:ext uri="{FF2B5EF4-FFF2-40B4-BE49-F238E27FC236}">
                <a16:creationId xmlns:a16="http://schemas.microsoft.com/office/drawing/2014/main" id="{ADE2C915-6DD0-9D14-3283-5F17F52C36A7}"/>
              </a:ext>
            </a:extLst>
          </p:cNvPr>
          <p:cNvPicPr>
            <a:picLocks noGrp="1" noChangeAspect="1"/>
          </p:cNvPicPr>
          <p:nvPr>
            <p:ph sz="half" idx="2"/>
          </p:nvPr>
        </p:nvPicPr>
        <p:blipFill rotWithShape="1">
          <a:blip r:embed="rId5"/>
          <a:srcRect t="7949" r="-1" b="3860"/>
          <a:stretch/>
        </p:blipFill>
        <p:spPr>
          <a:xfrm>
            <a:off x="8505456" y="3505927"/>
            <a:ext cx="2722432" cy="2082807"/>
          </a:xfrm>
          <a:prstGeom prst="rect">
            <a:avLst/>
          </a:prstGeom>
        </p:spPr>
      </p:pic>
    </p:spTree>
    <p:extLst>
      <p:ext uri="{BB962C8B-B14F-4D97-AF65-F5344CB8AC3E}">
        <p14:creationId xmlns:p14="http://schemas.microsoft.com/office/powerpoint/2010/main" val="182988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04BFA75C-4CFA-54B7-FD0E-9CA0599E3C6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a:t>Gamme de produits</a:t>
            </a:r>
          </a:p>
        </p:txBody>
      </p:sp>
      <p:pic>
        <p:nvPicPr>
          <p:cNvPr id="12" name="Espace réservé du contenu 11" descr="Une image contenant croquis, symbole, logo, Police&#10;&#10;Description générée automatiquement">
            <a:hlinkClick r:id="rId2"/>
            <a:extLst>
              <a:ext uri="{FF2B5EF4-FFF2-40B4-BE49-F238E27FC236}">
                <a16:creationId xmlns:a16="http://schemas.microsoft.com/office/drawing/2014/main" id="{DD6F4A35-082D-9E86-D961-351E69C7B82C}"/>
              </a:ext>
            </a:extLst>
          </p:cNvPr>
          <p:cNvPicPr>
            <a:picLocks noGrp="1" noChangeAspect="1"/>
          </p:cNvPicPr>
          <p:nvPr>
            <p:ph sz="half" idx="1"/>
          </p:nvPr>
        </p:nvPicPr>
        <p:blipFill>
          <a:blip r:embed="rId3"/>
          <a:stretch>
            <a:fillRect/>
          </a:stretch>
        </p:blipFill>
        <p:spPr>
          <a:xfrm>
            <a:off x="699567" y="3115987"/>
            <a:ext cx="1693322" cy="1556025"/>
          </a:xfrm>
        </p:spPr>
      </p:pic>
      <p:pic>
        <p:nvPicPr>
          <p:cNvPr id="8" name="Espace réservé du contenu 7">
            <a:hlinkClick r:id="rId4"/>
            <a:extLst>
              <a:ext uri="{FF2B5EF4-FFF2-40B4-BE49-F238E27FC236}">
                <a16:creationId xmlns:a16="http://schemas.microsoft.com/office/drawing/2014/main" id="{D2826640-A5CD-B8FD-1C1D-FEA95FB09FCE}"/>
              </a:ext>
            </a:extLst>
          </p:cNvPr>
          <p:cNvPicPr>
            <a:picLocks noGrp="1" noChangeAspect="1"/>
          </p:cNvPicPr>
          <p:nvPr>
            <p:ph sz="half" idx="2"/>
          </p:nvPr>
        </p:nvPicPr>
        <p:blipFill>
          <a:blip r:embed="rId5"/>
          <a:stretch>
            <a:fillRect/>
          </a:stretch>
        </p:blipFill>
        <p:spPr>
          <a:xfrm>
            <a:off x="6810489" y="2903474"/>
            <a:ext cx="2204909" cy="2739017"/>
          </a:xfrm>
          <a:prstGeom prst="roundRect">
            <a:avLst>
              <a:gd name="adj" fmla="val 3876"/>
            </a:avLst>
          </a:prstGeom>
          <a:ln>
            <a:solidFill>
              <a:schemeClr val="accent1"/>
            </a:solidFill>
          </a:ln>
          <a:effectLst/>
        </p:spPr>
      </p:pic>
      <p:pic>
        <p:nvPicPr>
          <p:cNvPr id="10" name="Image 9">
            <a:hlinkClick r:id="rId6"/>
            <a:extLst>
              <a:ext uri="{FF2B5EF4-FFF2-40B4-BE49-F238E27FC236}">
                <a16:creationId xmlns:a16="http://schemas.microsoft.com/office/drawing/2014/main" id="{ADB3CDEF-1569-E1C4-AA06-49CB8B2B98FF}"/>
              </a:ext>
            </a:extLst>
          </p:cNvPr>
          <p:cNvPicPr>
            <a:picLocks noChangeAspect="1"/>
          </p:cNvPicPr>
          <p:nvPr/>
        </p:nvPicPr>
        <p:blipFill>
          <a:blip r:embed="rId7"/>
          <a:stretch>
            <a:fillRect/>
          </a:stretch>
        </p:blipFill>
        <p:spPr>
          <a:xfrm>
            <a:off x="9520802" y="2413000"/>
            <a:ext cx="1516661" cy="1775873"/>
          </a:xfrm>
          <a:prstGeom prst="roundRect">
            <a:avLst>
              <a:gd name="adj" fmla="val 3876"/>
            </a:avLst>
          </a:prstGeom>
          <a:ln>
            <a:solidFill>
              <a:schemeClr val="accent1"/>
            </a:solidFill>
          </a:ln>
          <a:effectLst/>
        </p:spPr>
      </p:pic>
      <p:pic>
        <p:nvPicPr>
          <p:cNvPr id="6" name="Espace réservé du contenu 5" descr="Une image contenant machine, automate, robot&#10;&#10;Description générée automatiquement">
            <a:hlinkClick r:id="rId8"/>
            <a:extLst>
              <a:ext uri="{FF2B5EF4-FFF2-40B4-BE49-F238E27FC236}">
                <a16:creationId xmlns:a16="http://schemas.microsoft.com/office/drawing/2014/main" id="{87C79CB9-B642-2091-D2F4-21D9CD88B2B5}"/>
              </a:ext>
            </a:extLst>
          </p:cNvPr>
          <p:cNvPicPr>
            <a:picLocks noChangeAspect="1"/>
          </p:cNvPicPr>
          <p:nvPr/>
        </p:nvPicPr>
        <p:blipFill>
          <a:blip r:embed="rId9"/>
          <a:stretch>
            <a:fillRect/>
          </a:stretch>
        </p:blipFill>
        <p:spPr>
          <a:xfrm>
            <a:off x="9176267" y="4414251"/>
            <a:ext cx="2205731" cy="1654298"/>
          </a:xfrm>
          <a:prstGeom prst="roundRect">
            <a:avLst>
              <a:gd name="adj" fmla="val 3876"/>
            </a:avLst>
          </a:prstGeom>
          <a:ln>
            <a:solidFill>
              <a:schemeClr val="accent1"/>
            </a:solidFill>
          </a:ln>
          <a:effectLst/>
        </p:spPr>
      </p:pic>
      <p:pic>
        <p:nvPicPr>
          <p:cNvPr id="15" name="Image 14" descr="Une image contenant symbole, candélabre, conception&#10;&#10;Description générée automatiquement">
            <a:hlinkClick r:id="rId10"/>
            <a:extLst>
              <a:ext uri="{FF2B5EF4-FFF2-40B4-BE49-F238E27FC236}">
                <a16:creationId xmlns:a16="http://schemas.microsoft.com/office/drawing/2014/main" id="{6F0C2342-286E-9DC7-7C50-2A2AE1DF7BF7}"/>
              </a:ext>
            </a:extLst>
          </p:cNvPr>
          <p:cNvPicPr>
            <a:picLocks noChangeAspect="1"/>
          </p:cNvPicPr>
          <p:nvPr/>
        </p:nvPicPr>
        <p:blipFill>
          <a:blip r:embed="rId11"/>
          <a:stretch>
            <a:fillRect/>
          </a:stretch>
        </p:blipFill>
        <p:spPr>
          <a:xfrm>
            <a:off x="3269519" y="2681099"/>
            <a:ext cx="1407256" cy="1507774"/>
          </a:xfrm>
          <a:prstGeom prst="rect">
            <a:avLst/>
          </a:prstGeom>
        </p:spPr>
      </p:pic>
      <p:pic>
        <p:nvPicPr>
          <p:cNvPr id="18" name="Image 17" descr="Une image contenant croquis, Rectangle, symbole&#10;&#10;Description générée automatiquement">
            <a:hlinkClick r:id="rId12"/>
            <a:extLst>
              <a:ext uri="{FF2B5EF4-FFF2-40B4-BE49-F238E27FC236}">
                <a16:creationId xmlns:a16="http://schemas.microsoft.com/office/drawing/2014/main" id="{238190DD-05D4-C0EA-CADD-02EAFF6EA5AC}"/>
              </a:ext>
            </a:extLst>
          </p:cNvPr>
          <p:cNvPicPr>
            <a:picLocks noChangeAspect="1"/>
          </p:cNvPicPr>
          <p:nvPr/>
        </p:nvPicPr>
        <p:blipFill>
          <a:blip r:embed="rId13"/>
          <a:stretch>
            <a:fillRect/>
          </a:stretch>
        </p:blipFill>
        <p:spPr>
          <a:xfrm>
            <a:off x="3269519" y="4598741"/>
            <a:ext cx="1512680" cy="2087499"/>
          </a:xfrm>
          <a:prstGeom prst="rect">
            <a:avLst/>
          </a:prstGeom>
        </p:spPr>
      </p:pic>
    </p:spTree>
    <p:extLst>
      <p:ext uri="{BB962C8B-B14F-4D97-AF65-F5344CB8AC3E}">
        <p14:creationId xmlns:p14="http://schemas.microsoft.com/office/powerpoint/2010/main" val="247053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43" name="Rectangle 42">
            <a:extLst>
              <a:ext uri="{FF2B5EF4-FFF2-40B4-BE49-F238E27FC236}">
                <a16:creationId xmlns:a16="http://schemas.microsoft.com/office/drawing/2014/main" id="{2BDEF1B6-CABC-4FE5-BBB0-98BACFAB0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Espace réservé du contenu 15" descr="Une image contenant cylindre, machine, bouche d’incendie, compteur&#10;&#10;Description générée automatiquement">
            <a:hlinkClick r:id="rId2"/>
            <a:extLst>
              <a:ext uri="{FF2B5EF4-FFF2-40B4-BE49-F238E27FC236}">
                <a16:creationId xmlns:a16="http://schemas.microsoft.com/office/drawing/2014/main" id="{58F19FF2-18D4-8CF1-17D8-87449EFBAA95}"/>
              </a:ext>
            </a:extLst>
          </p:cNvPr>
          <p:cNvPicPr>
            <a:picLocks noChangeAspect="1"/>
          </p:cNvPicPr>
          <p:nvPr/>
        </p:nvPicPr>
        <p:blipFill rotWithShape="1">
          <a:blip r:embed="rId3"/>
          <a:srcRect t="15060" r="3" b="3"/>
          <a:stretch/>
        </p:blipFill>
        <p:spPr>
          <a:xfrm>
            <a:off x="5985393" y="-1"/>
            <a:ext cx="6206607" cy="4125251"/>
          </a:xfrm>
          <a:prstGeom prst="rect">
            <a:avLst/>
          </a:prstGeom>
        </p:spPr>
      </p:pic>
      <p:pic>
        <p:nvPicPr>
          <p:cNvPr id="10" name="Espace réservé du contenu 9" descr="Une image contenant Pièce auto, jouet, machine&#10;&#10;Description générée automatiquement">
            <a:hlinkClick r:id="rId4"/>
            <a:extLst>
              <a:ext uri="{FF2B5EF4-FFF2-40B4-BE49-F238E27FC236}">
                <a16:creationId xmlns:a16="http://schemas.microsoft.com/office/drawing/2014/main" id="{F5C11DCE-2E72-BEBE-D981-8580900B6570}"/>
              </a:ext>
            </a:extLst>
          </p:cNvPr>
          <p:cNvPicPr>
            <a:picLocks noGrp="1" noChangeAspect="1"/>
          </p:cNvPicPr>
          <p:nvPr>
            <p:ph sz="half" idx="1"/>
          </p:nvPr>
        </p:nvPicPr>
        <p:blipFill rotWithShape="1">
          <a:blip r:embed="rId5"/>
          <a:srcRect l="8637" r="11338" b="-5"/>
          <a:stretch/>
        </p:blipFill>
        <p:spPr>
          <a:xfrm>
            <a:off x="6475898" y="4213079"/>
            <a:ext cx="2821975" cy="2644923"/>
          </a:xfrm>
          <a:prstGeom prst="rect">
            <a:avLst/>
          </a:prstGeom>
        </p:spPr>
      </p:pic>
      <p:sp useBgFill="1">
        <p:nvSpPr>
          <p:cNvPr id="45" name="Freeform 9">
            <a:extLst>
              <a:ext uri="{FF2B5EF4-FFF2-40B4-BE49-F238E27FC236}">
                <a16:creationId xmlns:a16="http://schemas.microsoft.com/office/drawing/2014/main" id="{B48BE8E5-C0F4-4C06-9B14-3DD8C038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FCEF70-EB58-283E-FA0E-2B6CC8B7CEB9}"/>
              </a:ext>
            </a:extLst>
          </p:cNvPr>
          <p:cNvSpPr>
            <a:spLocks noGrp="1"/>
          </p:cNvSpPr>
          <p:nvPr>
            <p:ph type="title"/>
          </p:nvPr>
        </p:nvSpPr>
        <p:spPr>
          <a:xfrm>
            <a:off x="810000" y="447188"/>
            <a:ext cx="4930400" cy="1559412"/>
          </a:xfrm>
          <a:effectLst/>
        </p:spPr>
        <p:txBody>
          <a:bodyPr vert="horz" lIns="91440" tIns="45720" rIns="91440" bIns="45720" rtlCol="0" anchor="b">
            <a:normAutofit/>
          </a:bodyPr>
          <a:lstStyle/>
          <a:p>
            <a:endParaRPr lang="en-US">
              <a:solidFill>
                <a:schemeClr val="tx1"/>
              </a:solidFill>
            </a:endParaRPr>
          </a:p>
        </p:txBody>
      </p:sp>
      <p:pic>
        <p:nvPicPr>
          <p:cNvPr id="19" name="Espace réservé du contenu 18" descr="Une image contenant texte, Police, blanc, conception&#10;&#10;Description générée automatiquement">
            <a:hlinkClick r:id="rId6"/>
            <a:extLst>
              <a:ext uri="{FF2B5EF4-FFF2-40B4-BE49-F238E27FC236}">
                <a16:creationId xmlns:a16="http://schemas.microsoft.com/office/drawing/2014/main" id="{85EC5546-9C58-54C1-0D2B-3699D6149236}"/>
              </a:ext>
            </a:extLst>
          </p:cNvPr>
          <p:cNvPicPr>
            <a:picLocks noGrp="1" noChangeAspect="1"/>
          </p:cNvPicPr>
          <p:nvPr>
            <p:ph sz="half" idx="2"/>
          </p:nvPr>
        </p:nvPicPr>
        <p:blipFill>
          <a:blip r:embed="rId7"/>
          <a:stretch>
            <a:fillRect/>
          </a:stretch>
        </p:blipFill>
        <p:spPr>
          <a:xfrm>
            <a:off x="2455862" y="4452937"/>
            <a:ext cx="1323975" cy="1514475"/>
          </a:xfrm>
          <a:effectLst/>
        </p:spPr>
      </p:pic>
      <p:pic>
        <p:nvPicPr>
          <p:cNvPr id="14" name="Image 13" descr="Une image contenant cylindre, machine, Pièce auto, métal&#10;&#10;Description générée automatiquement">
            <a:hlinkClick r:id="rId8"/>
            <a:extLst>
              <a:ext uri="{FF2B5EF4-FFF2-40B4-BE49-F238E27FC236}">
                <a16:creationId xmlns:a16="http://schemas.microsoft.com/office/drawing/2014/main" id="{121D0BE5-71AA-43E9-A192-7E8A71937107}"/>
              </a:ext>
            </a:extLst>
          </p:cNvPr>
          <p:cNvPicPr>
            <a:picLocks noChangeAspect="1"/>
          </p:cNvPicPr>
          <p:nvPr/>
        </p:nvPicPr>
        <p:blipFill rotWithShape="1">
          <a:blip r:embed="rId9"/>
          <a:srcRect l="9322" r="11215" b="-5"/>
          <a:stretch/>
        </p:blipFill>
        <p:spPr>
          <a:xfrm>
            <a:off x="9389807" y="4213075"/>
            <a:ext cx="2802192" cy="2644924"/>
          </a:xfrm>
          <a:prstGeom prst="rect">
            <a:avLst/>
          </a:prstGeom>
        </p:spPr>
      </p:pic>
      <p:pic>
        <p:nvPicPr>
          <p:cNvPr id="22" name="Image 21" descr="Une image contenant croquis, symbole, blanc, clipart&#10;&#10;Description générée automatiquement">
            <a:hlinkClick r:id="rId10"/>
            <a:extLst>
              <a:ext uri="{FF2B5EF4-FFF2-40B4-BE49-F238E27FC236}">
                <a16:creationId xmlns:a16="http://schemas.microsoft.com/office/drawing/2014/main" id="{7DEAB34F-73A4-1BEC-587B-45C36BD6A0D5}"/>
              </a:ext>
            </a:extLst>
          </p:cNvPr>
          <p:cNvPicPr>
            <a:picLocks noChangeAspect="1"/>
          </p:cNvPicPr>
          <p:nvPr/>
        </p:nvPicPr>
        <p:blipFill>
          <a:blip r:embed="rId11"/>
          <a:stretch>
            <a:fillRect/>
          </a:stretch>
        </p:blipFill>
        <p:spPr>
          <a:xfrm>
            <a:off x="1266825" y="2463312"/>
            <a:ext cx="1428750" cy="1543050"/>
          </a:xfrm>
          <a:prstGeom prst="rect">
            <a:avLst/>
          </a:prstGeom>
        </p:spPr>
      </p:pic>
      <p:pic>
        <p:nvPicPr>
          <p:cNvPr id="26" name="Image 25" descr="Une image contenant texte, Police, symbole, logo&#10;&#10;Description générée automatiquement">
            <a:hlinkClick r:id="rId12"/>
            <a:extLst>
              <a:ext uri="{FF2B5EF4-FFF2-40B4-BE49-F238E27FC236}">
                <a16:creationId xmlns:a16="http://schemas.microsoft.com/office/drawing/2014/main" id="{6136A607-B1C1-8CF6-9B21-47598F49C48F}"/>
              </a:ext>
            </a:extLst>
          </p:cNvPr>
          <p:cNvPicPr>
            <a:picLocks noChangeAspect="1"/>
          </p:cNvPicPr>
          <p:nvPr/>
        </p:nvPicPr>
        <p:blipFill>
          <a:blip r:embed="rId13"/>
          <a:stretch>
            <a:fillRect/>
          </a:stretch>
        </p:blipFill>
        <p:spPr>
          <a:xfrm>
            <a:off x="4062941" y="2501412"/>
            <a:ext cx="1485900" cy="1504950"/>
          </a:xfrm>
          <a:prstGeom prst="rect">
            <a:avLst/>
          </a:prstGeom>
        </p:spPr>
      </p:pic>
    </p:spTree>
    <p:extLst>
      <p:ext uri="{BB962C8B-B14F-4D97-AF65-F5344CB8AC3E}">
        <p14:creationId xmlns:p14="http://schemas.microsoft.com/office/powerpoint/2010/main" val="381507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7" name="Rounded Rectangle 16">
            <a:extLst>
              <a:ext uri="{FF2B5EF4-FFF2-40B4-BE49-F238E27FC236}">
                <a16:creationId xmlns:a16="http://schemas.microsoft.com/office/drawing/2014/main" id="{C047760E-E06B-4B4A-B5B2-04642663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59" y="643464"/>
            <a:ext cx="3531576" cy="3599352"/>
          </a:xfrm>
          <a:prstGeom prst="roundRect">
            <a:avLst>
              <a:gd name="adj" fmla="val 4219"/>
            </a:avLst>
          </a:prstGeom>
          <a:solidFill>
            <a:srgbClr val="FFFFFF"/>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6">
            <a:extLst>
              <a:ext uri="{FF2B5EF4-FFF2-40B4-BE49-F238E27FC236}">
                <a16:creationId xmlns:a16="http://schemas.microsoft.com/office/drawing/2014/main" id="{DBF0004D-E6DF-4732-8869-1F57DEC79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48" y="643464"/>
            <a:ext cx="3531576" cy="3599352"/>
          </a:xfrm>
          <a:prstGeom prst="roundRect">
            <a:avLst>
              <a:gd name="adj" fmla="val 4219"/>
            </a:avLst>
          </a:prstGeom>
          <a:solidFill>
            <a:srgbClr val="FFFFFF"/>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6">
            <a:extLst>
              <a:ext uri="{FF2B5EF4-FFF2-40B4-BE49-F238E27FC236}">
                <a16:creationId xmlns:a16="http://schemas.microsoft.com/office/drawing/2014/main" id="{B300EC78-2011-4A4E-9292-F8741539B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344" y="643464"/>
            <a:ext cx="3531576" cy="3599352"/>
          </a:xfrm>
          <a:prstGeom prst="roundRect">
            <a:avLst>
              <a:gd name="adj" fmla="val 4219"/>
            </a:avLst>
          </a:prstGeom>
          <a:solidFill>
            <a:srgbClr val="FFFFFF"/>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9832" y="4525094"/>
            <a:ext cx="12203151" cy="2344057"/>
            <a:chOff x="0" y="4525094"/>
            <a:chExt cx="12203151" cy="2344057"/>
          </a:xfrm>
        </p:grpSpPr>
        <p:sp>
          <p:nvSpPr>
            <p:cNvPr id="24"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7D2E3E06-6D79-1355-BC41-C34FD7579F9A}"/>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endParaRPr lang="en-US" dirty="0">
              <a:solidFill>
                <a:schemeClr val="tx1"/>
              </a:solidFill>
            </a:endParaRPr>
          </a:p>
        </p:txBody>
      </p:sp>
      <p:pic>
        <p:nvPicPr>
          <p:cNvPr id="8" name="Espace réservé du contenu 7" descr="Une image contenant jouet, plastique&#10;&#10;Description générée automatiquement">
            <a:extLst>
              <a:ext uri="{FF2B5EF4-FFF2-40B4-BE49-F238E27FC236}">
                <a16:creationId xmlns:a16="http://schemas.microsoft.com/office/drawing/2014/main" id="{5E33D791-9525-CB39-7193-2D9E40FCBD4B}"/>
              </a:ext>
            </a:extLst>
          </p:cNvPr>
          <p:cNvPicPr>
            <a:picLocks noGrp="1" noChangeAspect="1"/>
          </p:cNvPicPr>
          <p:nvPr>
            <p:ph sz="half" idx="2"/>
          </p:nvPr>
        </p:nvPicPr>
        <p:blipFill>
          <a:blip r:embed="rId2"/>
          <a:stretch>
            <a:fillRect/>
          </a:stretch>
        </p:blipFill>
        <p:spPr>
          <a:xfrm>
            <a:off x="801047" y="842940"/>
            <a:ext cx="3200400" cy="3200400"/>
          </a:xfrm>
          <a:prstGeom prst="rect">
            <a:avLst/>
          </a:prstGeom>
        </p:spPr>
      </p:pic>
      <p:pic>
        <p:nvPicPr>
          <p:cNvPr id="10" name="Image 9" descr="Une image contenant cylindre, tuyau, argent&#10;&#10;Description générée automatiquement">
            <a:extLst>
              <a:ext uri="{FF2B5EF4-FFF2-40B4-BE49-F238E27FC236}">
                <a16:creationId xmlns:a16="http://schemas.microsoft.com/office/drawing/2014/main" id="{E1D320C7-D8E8-F2A4-0952-12EFE8038CAD}"/>
              </a:ext>
            </a:extLst>
          </p:cNvPr>
          <p:cNvPicPr>
            <a:picLocks noChangeAspect="1"/>
          </p:cNvPicPr>
          <p:nvPr/>
        </p:nvPicPr>
        <p:blipFill>
          <a:blip r:embed="rId3"/>
          <a:stretch>
            <a:fillRect/>
          </a:stretch>
        </p:blipFill>
        <p:spPr>
          <a:xfrm>
            <a:off x="4495800" y="846940"/>
            <a:ext cx="3200400" cy="3192399"/>
          </a:xfrm>
          <a:prstGeom prst="rect">
            <a:avLst/>
          </a:prstGeom>
        </p:spPr>
      </p:pic>
      <p:pic>
        <p:nvPicPr>
          <p:cNvPr id="6" name="Espace réservé du contenu 5" descr="Une image contenant pneu, Pièce auto, plastique, cylindre&#10;&#10;Description générée automatiquement">
            <a:extLst>
              <a:ext uri="{FF2B5EF4-FFF2-40B4-BE49-F238E27FC236}">
                <a16:creationId xmlns:a16="http://schemas.microsoft.com/office/drawing/2014/main" id="{6632B056-1B0B-9E1B-4697-8E36B6DBA6DC}"/>
              </a:ext>
            </a:extLst>
          </p:cNvPr>
          <p:cNvPicPr>
            <a:picLocks noGrp="1" noChangeAspect="1"/>
          </p:cNvPicPr>
          <p:nvPr>
            <p:ph sz="half" idx="1"/>
          </p:nvPr>
        </p:nvPicPr>
        <p:blipFill>
          <a:blip r:embed="rId4"/>
          <a:stretch>
            <a:fillRect/>
          </a:stretch>
        </p:blipFill>
        <p:spPr>
          <a:xfrm>
            <a:off x="8185932" y="1062967"/>
            <a:ext cx="3200400" cy="2760345"/>
          </a:xfrm>
          <a:prstGeom prst="rect">
            <a:avLst/>
          </a:prstGeom>
        </p:spPr>
      </p:pic>
      <p:pic>
        <p:nvPicPr>
          <p:cNvPr id="12" name="Image 11" descr="Une image contenant croquis, diagramme, conception&#10;&#10;Description générée automatiquement">
            <a:hlinkClick r:id="rId5"/>
            <a:extLst>
              <a:ext uri="{FF2B5EF4-FFF2-40B4-BE49-F238E27FC236}">
                <a16:creationId xmlns:a16="http://schemas.microsoft.com/office/drawing/2014/main" id="{CEB1D2F6-ECF8-5269-C161-8104AC411CE2}"/>
              </a:ext>
            </a:extLst>
          </p:cNvPr>
          <p:cNvPicPr>
            <a:picLocks noChangeAspect="1"/>
          </p:cNvPicPr>
          <p:nvPr/>
        </p:nvPicPr>
        <p:blipFill>
          <a:blip r:embed="rId6"/>
          <a:stretch>
            <a:fillRect/>
          </a:stretch>
        </p:blipFill>
        <p:spPr>
          <a:xfrm>
            <a:off x="5135908" y="4832032"/>
            <a:ext cx="1838325" cy="1581150"/>
          </a:xfrm>
          <a:prstGeom prst="rect">
            <a:avLst/>
          </a:prstGeom>
        </p:spPr>
      </p:pic>
      <p:pic>
        <p:nvPicPr>
          <p:cNvPr id="14" name="Image 13" descr="Une image contenant croquis, symbole, blanc, clipart&#10;&#10;Description générée automatiquement">
            <a:hlinkClick r:id="rId7"/>
            <a:extLst>
              <a:ext uri="{FF2B5EF4-FFF2-40B4-BE49-F238E27FC236}">
                <a16:creationId xmlns:a16="http://schemas.microsoft.com/office/drawing/2014/main" id="{921A8269-A4EC-6A82-4BC0-608F1ACEE173}"/>
              </a:ext>
            </a:extLst>
          </p:cNvPr>
          <p:cNvPicPr>
            <a:picLocks noChangeAspect="1"/>
          </p:cNvPicPr>
          <p:nvPr/>
        </p:nvPicPr>
        <p:blipFill>
          <a:blip r:embed="rId8"/>
          <a:stretch>
            <a:fillRect/>
          </a:stretch>
        </p:blipFill>
        <p:spPr>
          <a:xfrm>
            <a:off x="8938825" y="4799329"/>
            <a:ext cx="1520044" cy="1641647"/>
          </a:xfrm>
          <a:prstGeom prst="rect">
            <a:avLst/>
          </a:prstGeom>
        </p:spPr>
      </p:pic>
      <p:pic>
        <p:nvPicPr>
          <p:cNvPr id="18" name="Image 17" descr="Une image contenant croquis, symbole, blanc, clipart&#10;&#10;Description générée automatiquement">
            <a:hlinkClick r:id="rId7"/>
            <a:extLst>
              <a:ext uri="{FF2B5EF4-FFF2-40B4-BE49-F238E27FC236}">
                <a16:creationId xmlns:a16="http://schemas.microsoft.com/office/drawing/2014/main" id="{F6F3A29F-93CC-5EF1-7149-7B0C25CAE33C}"/>
              </a:ext>
            </a:extLst>
          </p:cNvPr>
          <p:cNvPicPr>
            <a:picLocks noChangeAspect="1"/>
          </p:cNvPicPr>
          <p:nvPr/>
        </p:nvPicPr>
        <p:blipFill>
          <a:blip r:embed="rId8"/>
          <a:stretch>
            <a:fillRect/>
          </a:stretch>
        </p:blipFill>
        <p:spPr>
          <a:xfrm>
            <a:off x="1625050" y="4817533"/>
            <a:ext cx="1552393" cy="1676584"/>
          </a:xfrm>
          <a:prstGeom prst="rect">
            <a:avLst/>
          </a:prstGeom>
        </p:spPr>
      </p:pic>
    </p:spTree>
    <p:extLst>
      <p:ext uri="{BB962C8B-B14F-4D97-AF65-F5344CB8AC3E}">
        <p14:creationId xmlns:p14="http://schemas.microsoft.com/office/powerpoint/2010/main" val="413890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EBEEE-3AC7-38D5-4440-5CFBE0823F3E}"/>
              </a:ext>
            </a:extLst>
          </p:cNvPr>
          <p:cNvSpPr>
            <a:spLocks noGrp="1"/>
          </p:cNvSpPr>
          <p:nvPr>
            <p:ph type="title"/>
          </p:nvPr>
        </p:nvSpPr>
        <p:spPr/>
        <p:txBody>
          <a:bodyPr/>
          <a:lstStyle/>
          <a:p>
            <a:r>
              <a:rPr lang="fr-FR" dirty="0"/>
              <a:t>Contact pour vos demandes :</a:t>
            </a:r>
          </a:p>
        </p:txBody>
      </p:sp>
      <p:sp>
        <p:nvSpPr>
          <p:cNvPr id="3" name="Espace réservé du contenu 2">
            <a:extLst>
              <a:ext uri="{FF2B5EF4-FFF2-40B4-BE49-F238E27FC236}">
                <a16:creationId xmlns:a16="http://schemas.microsoft.com/office/drawing/2014/main" id="{893E45A7-718B-4121-2552-48C278AA5C7E}"/>
              </a:ext>
            </a:extLst>
          </p:cNvPr>
          <p:cNvSpPr>
            <a:spLocks noGrp="1"/>
          </p:cNvSpPr>
          <p:nvPr>
            <p:ph sz="half" idx="1"/>
          </p:nvPr>
        </p:nvSpPr>
        <p:spPr/>
        <p:txBody>
          <a:bodyPr/>
          <a:lstStyle/>
          <a:p>
            <a:r>
              <a:rPr lang="fr-FR" dirty="0"/>
              <a:t>Pascal Sicard</a:t>
            </a:r>
          </a:p>
          <a:p>
            <a:pPr marL="0" indent="0">
              <a:buNone/>
            </a:pPr>
            <a:r>
              <a:rPr lang="fr-FR" dirty="0"/>
              <a:t>     </a:t>
            </a:r>
            <a:r>
              <a:rPr lang="fr-FR" dirty="0">
                <a:hlinkClick r:id="rId2"/>
              </a:rPr>
              <a:t>pascal.sicard@eltech-regulations.fr</a:t>
            </a:r>
            <a:endParaRPr lang="fr-FR" dirty="0"/>
          </a:p>
          <a:p>
            <a:pPr marL="0" indent="0">
              <a:buNone/>
            </a:pPr>
            <a:r>
              <a:rPr lang="fr-FR" dirty="0"/>
              <a:t>     0472790134</a:t>
            </a:r>
          </a:p>
        </p:txBody>
      </p:sp>
      <p:sp>
        <p:nvSpPr>
          <p:cNvPr id="4" name="Espace réservé du contenu 3">
            <a:extLst>
              <a:ext uri="{FF2B5EF4-FFF2-40B4-BE49-F238E27FC236}">
                <a16:creationId xmlns:a16="http://schemas.microsoft.com/office/drawing/2014/main" id="{3DEC7AE0-FA7B-CA9B-4EB8-2D852CDF50F0}"/>
              </a:ext>
            </a:extLst>
          </p:cNvPr>
          <p:cNvSpPr>
            <a:spLocks noGrp="1"/>
          </p:cNvSpPr>
          <p:nvPr>
            <p:ph sz="half" idx="2"/>
          </p:nvPr>
        </p:nvSpPr>
        <p:spPr/>
        <p:txBody>
          <a:bodyPr/>
          <a:lstStyle/>
          <a:p>
            <a:r>
              <a:rPr lang="fr-FR" dirty="0"/>
              <a:t>ELTECH</a:t>
            </a:r>
          </a:p>
          <a:p>
            <a:pPr marL="0" indent="0">
              <a:buNone/>
            </a:pPr>
            <a:r>
              <a:rPr lang="fr-FR" dirty="0"/>
              <a:t>      23  rue Lavoisier</a:t>
            </a:r>
          </a:p>
          <a:p>
            <a:pPr marL="0" indent="0">
              <a:buNone/>
            </a:pPr>
            <a:r>
              <a:rPr lang="fr-FR" dirty="0"/>
              <a:t>      F-69680 Chassieu </a:t>
            </a:r>
          </a:p>
          <a:p>
            <a:pPr marL="0" indent="0">
              <a:buNone/>
            </a:pPr>
            <a:r>
              <a:rPr lang="fr-FR" dirty="0"/>
              <a:t>      0472790130	</a:t>
            </a:r>
          </a:p>
          <a:p>
            <a:pPr marL="0" indent="0">
              <a:buNone/>
            </a:pPr>
            <a:r>
              <a:rPr lang="fr-FR"/>
              <a:t>      contact@</a:t>
            </a:r>
            <a:r>
              <a:rPr lang="fr-FR">
                <a:hlinkClick r:id="rId2"/>
              </a:rPr>
              <a:t>@eltech-regulations.fr</a:t>
            </a:r>
            <a:endParaRPr lang="fr-FR"/>
          </a:p>
          <a:p>
            <a:pPr marL="0" indent="0">
              <a:buNone/>
            </a:pPr>
            <a:endParaRPr lang="fr-FR" dirty="0"/>
          </a:p>
        </p:txBody>
      </p:sp>
    </p:spTree>
    <p:extLst>
      <p:ext uri="{BB962C8B-B14F-4D97-AF65-F5344CB8AC3E}">
        <p14:creationId xmlns:p14="http://schemas.microsoft.com/office/powerpoint/2010/main" val="254976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42241BF-F013-9D6F-E257-2542F1C0C5AF}"/>
              </a:ext>
            </a:extLst>
          </p:cNvPr>
          <p:cNvSpPr>
            <a:spLocks noGrp="1"/>
          </p:cNvSpPr>
          <p:nvPr>
            <p:ph type="title"/>
          </p:nvPr>
        </p:nvSpPr>
        <p:spPr>
          <a:xfrm>
            <a:off x="8164749" y="457201"/>
            <a:ext cx="3575737" cy="1332688"/>
          </a:xfrm>
        </p:spPr>
        <p:txBody>
          <a:bodyPr anchor="b">
            <a:normAutofit/>
          </a:bodyPr>
          <a:lstStyle/>
          <a:p>
            <a:pPr algn="ctr"/>
            <a:r>
              <a:rPr lang="fr-FR" sz="3200" dirty="0">
                <a:solidFill>
                  <a:srgbClr val="FFFFFF"/>
                </a:solidFill>
              </a:rPr>
              <a:t>La société</a:t>
            </a:r>
          </a:p>
        </p:txBody>
      </p:sp>
      <p:pic>
        <p:nvPicPr>
          <p:cNvPr id="5" name="Espace réservé du contenu 4" descr="Une image contenant capture d’écran, Graphique, conception&#10;&#10;Description générée automatiquement">
            <a:hlinkClick r:id="rId2"/>
            <a:extLst>
              <a:ext uri="{FF2B5EF4-FFF2-40B4-BE49-F238E27FC236}">
                <a16:creationId xmlns:a16="http://schemas.microsoft.com/office/drawing/2014/main" id="{3EA9E1F2-56BD-1B56-DD8B-ADF459D0F091}"/>
              </a:ext>
            </a:extLst>
          </p:cNvPr>
          <p:cNvPicPr>
            <a:picLocks noChangeAspect="1"/>
          </p:cNvPicPr>
          <p:nvPr/>
        </p:nvPicPr>
        <p:blipFill>
          <a:blip r:embed="rId3"/>
          <a:stretch>
            <a:fillRect/>
          </a:stretch>
        </p:blipFill>
        <p:spPr>
          <a:xfrm>
            <a:off x="463961" y="1224094"/>
            <a:ext cx="6612856" cy="4050374"/>
          </a:xfrm>
          <a:prstGeom prst="roundRect">
            <a:avLst>
              <a:gd name="adj" fmla="val 3876"/>
            </a:avLst>
          </a:prstGeom>
          <a:ln>
            <a:solidFill>
              <a:schemeClr val="accent1"/>
            </a:solidFill>
          </a:ln>
          <a:effectLst/>
        </p:spPr>
      </p:pic>
      <p:sp>
        <p:nvSpPr>
          <p:cNvPr id="9" name="Content Placeholder 8">
            <a:extLst>
              <a:ext uri="{FF2B5EF4-FFF2-40B4-BE49-F238E27FC236}">
                <a16:creationId xmlns:a16="http://schemas.microsoft.com/office/drawing/2014/main" id="{36EEBE44-1392-65B8-18BC-4F1E2E12F498}"/>
              </a:ext>
            </a:extLst>
          </p:cNvPr>
          <p:cNvSpPr>
            <a:spLocks noGrp="1"/>
          </p:cNvSpPr>
          <p:nvPr>
            <p:ph idx="1"/>
          </p:nvPr>
        </p:nvSpPr>
        <p:spPr>
          <a:xfrm>
            <a:off x="8164749" y="2024743"/>
            <a:ext cx="3575737" cy="4016619"/>
          </a:xfrm>
        </p:spPr>
        <p:txBody>
          <a:bodyPr>
            <a:normAutofit fontScale="92500" lnSpcReduction="10000"/>
          </a:bodyPr>
          <a:lstStyle/>
          <a:p>
            <a:r>
              <a:rPr lang="fr-FR" sz="1600" dirty="0">
                <a:solidFill>
                  <a:srgbClr val="FFFFFF"/>
                </a:solidFill>
              </a:rPr>
              <a:t>L’histoire d’une entreprise est marquée par ses succès.</a:t>
            </a:r>
          </a:p>
          <a:p>
            <a:r>
              <a:rPr lang="fr-FR" sz="1600" dirty="0">
                <a:solidFill>
                  <a:srgbClr val="FFFFFF"/>
                </a:solidFill>
              </a:rPr>
              <a:t>OLAB a été fondée en 1988 et reste toujours une entreprise familiale, concrète et hautement productive. La famille </a:t>
            </a:r>
            <a:r>
              <a:rPr lang="fr-FR" sz="1600" dirty="0" err="1">
                <a:solidFill>
                  <a:srgbClr val="FFFFFF"/>
                </a:solidFill>
              </a:rPr>
              <a:t>Bottura</a:t>
            </a:r>
            <a:r>
              <a:rPr lang="fr-FR" sz="1600" dirty="0">
                <a:solidFill>
                  <a:srgbClr val="FFFFFF"/>
                </a:solidFill>
              </a:rPr>
              <a:t> travaille avec des objectifs bien définis, impératifs avant tout: préserver la marque MADE IN ITALY. Un modus operandi qui nous distingue encore et nous permet d’approvisionner des entreprises leaders sur le marché dans le domaine de la réfrigération et du contrôle des fluides, partout dans le monde.</a:t>
            </a:r>
            <a:endParaRPr lang="en-US" sz="1600" dirty="0">
              <a:solidFill>
                <a:srgbClr val="FFFFFF"/>
              </a:solidFill>
            </a:endParaRPr>
          </a:p>
        </p:txBody>
      </p:sp>
    </p:spTree>
    <p:extLst>
      <p:ext uri="{BB962C8B-B14F-4D97-AF65-F5344CB8AC3E}">
        <p14:creationId xmlns:p14="http://schemas.microsoft.com/office/powerpoint/2010/main" val="267497326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A0B9167D-0FD4-CA4D-860A-5825013C3730}"/>
              </a:ext>
            </a:extLst>
          </p:cNvPr>
          <p:cNvSpPr>
            <a:spLocks noGrp="1"/>
          </p:cNvSpPr>
          <p:nvPr>
            <p:ph type="title"/>
          </p:nvPr>
        </p:nvSpPr>
        <p:spPr>
          <a:xfrm>
            <a:off x="8164749" y="457201"/>
            <a:ext cx="3575737" cy="1332688"/>
          </a:xfrm>
        </p:spPr>
        <p:txBody>
          <a:bodyPr anchor="b">
            <a:normAutofit/>
          </a:bodyPr>
          <a:lstStyle/>
          <a:p>
            <a:pPr algn="ctr"/>
            <a:r>
              <a:rPr lang="fr-FR" sz="3200" dirty="0">
                <a:solidFill>
                  <a:srgbClr val="FFFFFF"/>
                </a:solidFill>
              </a:rPr>
              <a:t>Production</a:t>
            </a:r>
          </a:p>
        </p:txBody>
      </p:sp>
      <p:pic>
        <p:nvPicPr>
          <p:cNvPr id="5" name="Espace réservé du contenu 4">
            <a:extLst>
              <a:ext uri="{FF2B5EF4-FFF2-40B4-BE49-F238E27FC236}">
                <a16:creationId xmlns:a16="http://schemas.microsoft.com/office/drawing/2014/main" id="{FFE1A529-AAE0-5CA6-3308-35564A673C89}"/>
              </a:ext>
            </a:extLst>
          </p:cNvPr>
          <p:cNvPicPr>
            <a:picLocks noChangeAspect="1"/>
          </p:cNvPicPr>
          <p:nvPr/>
        </p:nvPicPr>
        <p:blipFill>
          <a:blip r:embed="rId2"/>
          <a:stretch>
            <a:fillRect/>
          </a:stretch>
        </p:blipFill>
        <p:spPr>
          <a:xfrm>
            <a:off x="463961" y="1703526"/>
            <a:ext cx="6612856" cy="3091510"/>
          </a:xfrm>
          <a:prstGeom prst="roundRect">
            <a:avLst>
              <a:gd name="adj" fmla="val 3876"/>
            </a:avLst>
          </a:prstGeom>
          <a:ln>
            <a:solidFill>
              <a:schemeClr val="accent1"/>
            </a:solidFill>
          </a:ln>
          <a:effectLst/>
        </p:spPr>
      </p:pic>
      <p:sp>
        <p:nvSpPr>
          <p:cNvPr id="9" name="Content Placeholder 8">
            <a:extLst>
              <a:ext uri="{FF2B5EF4-FFF2-40B4-BE49-F238E27FC236}">
                <a16:creationId xmlns:a16="http://schemas.microsoft.com/office/drawing/2014/main" id="{B64559C6-2DD1-E5A2-8F3C-AADD83A87C44}"/>
              </a:ext>
            </a:extLst>
          </p:cNvPr>
          <p:cNvSpPr>
            <a:spLocks noGrp="1"/>
          </p:cNvSpPr>
          <p:nvPr>
            <p:ph idx="1"/>
          </p:nvPr>
        </p:nvSpPr>
        <p:spPr>
          <a:xfrm>
            <a:off x="8164749" y="2024743"/>
            <a:ext cx="3575737" cy="4016619"/>
          </a:xfrm>
        </p:spPr>
        <p:txBody>
          <a:bodyPr>
            <a:normAutofit/>
          </a:bodyPr>
          <a:lstStyle/>
          <a:p>
            <a:r>
              <a:rPr lang="fr-FR" sz="1600" dirty="0">
                <a:solidFill>
                  <a:srgbClr val="FFFFFF"/>
                </a:solidFill>
              </a:rPr>
              <a:t>Systèmes de réfrigération :</a:t>
            </a:r>
          </a:p>
          <a:p>
            <a:pPr marL="0" indent="0">
              <a:buNone/>
            </a:pPr>
            <a:r>
              <a:rPr lang="fr-FR" sz="1600" dirty="0">
                <a:solidFill>
                  <a:srgbClr val="FFFFFF"/>
                </a:solidFill>
              </a:rPr>
              <a:t>Industriel, commercial, transport et médical.</a:t>
            </a:r>
            <a:endParaRPr lang="en-US" sz="1600" dirty="0">
              <a:solidFill>
                <a:srgbClr val="FFFFFF"/>
              </a:solidFill>
            </a:endParaRPr>
          </a:p>
        </p:txBody>
      </p:sp>
    </p:spTree>
    <p:extLst>
      <p:ext uri="{BB962C8B-B14F-4D97-AF65-F5344CB8AC3E}">
        <p14:creationId xmlns:p14="http://schemas.microsoft.com/office/powerpoint/2010/main" val="15518164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4CF4D-AB84-C47A-7F5D-D8680F2C1206}"/>
              </a:ext>
            </a:extLst>
          </p:cNvPr>
          <p:cNvSpPr>
            <a:spLocks noGrp="1"/>
          </p:cNvSpPr>
          <p:nvPr>
            <p:ph type="title"/>
          </p:nvPr>
        </p:nvSpPr>
        <p:spPr>
          <a:xfrm>
            <a:off x="810000" y="447188"/>
            <a:ext cx="10571998" cy="970450"/>
          </a:xfrm>
        </p:spPr>
        <p:txBody>
          <a:bodyPr>
            <a:normAutofit/>
          </a:bodyPr>
          <a:lstStyle/>
          <a:p>
            <a:r>
              <a:rPr lang="fr-FR" dirty="0"/>
              <a:t>Electrovannes</a:t>
            </a:r>
          </a:p>
        </p:txBody>
      </p:sp>
      <p:sp>
        <p:nvSpPr>
          <p:cNvPr id="9" name="Content Placeholder 8">
            <a:extLst>
              <a:ext uri="{FF2B5EF4-FFF2-40B4-BE49-F238E27FC236}">
                <a16:creationId xmlns:a16="http://schemas.microsoft.com/office/drawing/2014/main" id="{EABEFAF0-BF8D-8D82-CF1C-0E6AF6E8F518}"/>
              </a:ext>
            </a:extLst>
          </p:cNvPr>
          <p:cNvSpPr>
            <a:spLocks noGrp="1"/>
          </p:cNvSpPr>
          <p:nvPr>
            <p:ph idx="1"/>
          </p:nvPr>
        </p:nvSpPr>
        <p:spPr>
          <a:xfrm>
            <a:off x="810000" y="2413000"/>
            <a:ext cx="7052733" cy="3632200"/>
          </a:xfrm>
        </p:spPr>
        <p:txBody>
          <a:bodyPr>
            <a:normAutofit/>
          </a:bodyPr>
          <a:lstStyle/>
          <a:p>
            <a:r>
              <a:rPr lang="fr-FR" dirty="0"/>
              <a:t>CONTRÔLE DES FLUIDES :</a:t>
            </a:r>
          </a:p>
          <a:p>
            <a:pPr marL="0" indent="0">
              <a:buNone/>
            </a:pPr>
            <a:r>
              <a:rPr lang="fr-FR" dirty="0"/>
              <a:t>      Eau, air, vapeur, gaz</a:t>
            </a:r>
          </a:p>
          <a:p>
            <a:r>
              <a:rPr lang="fr-FR" dirty="0"/>
              <a:t>Action directe indirecte et mixte :</a:t>
            </a:r>
          </a:p>
          <a:p>
            <a:pPr marL="0" indent="0">
              <a:buNone/>
            </a:pPr>
            <a:r>
              <a:rPr lang="fr-FR" dirty="0"/>
              <a:t>     NBR-HNBR-EPDM-FKM-FKM PLUS-PTFE-RUBY</a:t>
            </a:r>
          </a:p>
          <a:p>
            <a:pPr marL="0" indent="0">
              <a:buNone/>
            </a:pPr>
            <a:r>
              <a:rPr lang="fr-FR" dirty="0"/>
              <a:t>     Gamme complète de SOLENOID VALVES pour chaque                 type d’application, même sur mesure.</a:t>
            </a:r>
          </a:p>
          <a:p>
            <a:endParaRPr lang="en-US" dirty="0"/>
          </a:p>
        </p:txBody>
      </p:sp>
      <p:pic>
        <p:nvPicPr>
          <p:cNvPr id="5" name="Espace réservé du contenu 4" descr="Une image contenant jouet&#10;&#10;Description générée automatiquement">
            <a:extLst>
              <a:ext uri="{FF2B5EF4-FFF2-40B4-BE49-F238E27FC236}">
                <a16:creationId xmlns:a16="http://schemas.microsoft.com/office/drawing/2014/main" id="{2B93D7D6-FA9A-F672-BF98-344478AD7507}"/>
              </a:ext>
            </a:extLst>
          </p:cNvPr>
          <p:cNvPicPr>
            <a:picLocks noChangeAspect="1"/>
          </p:cNvPicPr>
          <p:nvPr/>
        </p:nvPicPr>
        <p:blipFill rotWithShape="1">
          <a:blip r:embed="rId2"/>
          <a:srcRect l="7235" r="14127" b="-5"/>
          <a:stretch/>
        </p:blipFill>
        <p:spPr>
          <a:xfrm>
            <a:off x="7688424" y="1948114"/>
            <a:ext cx="3695008" cy="2196771"/>
          </a:xfrm>
          <a:prstGeom prst="roundRect">
            <a:avLst>
              <a:gd name="adj" fmla="val 5343"/>
            </a:avLst>
          </a:prstGeom>
          <a:ln>
            <a:solidFill>
              <a:schemeClr val="accent1"/>
            </a:solidFill>
          </a:ln>
          <a:effectLst/>
        </p:spPr>
      </p:pic>
      <p:pic>
        <p:nvPicPr>
          <p:cNvPr id="7" name="Image 6" descr="Une image contenant cylindre, machine, compteur&#10;&#10;Description générée automatiquement">
            <a:extLst>
              <a:ext uri="{FF2B5EF4-FFF2-40B4-BE49-F238E27FC236}">
                <a16:creationId xmlns:a16="http://schemas.microsoft.com/office/drawing/2014/main" id="{A3214A59-4F7F-AB9B-B85D-F3FC77CA0011}"/>
              </a:ext>
            </a:extLst>
          </p:cNvPr>
          <p:cNvPicPr>
            <a:picLocks noChangeAspect="1"/>
          </p:cNvPicPr>
          <p:nvPr/>
        </p:nvPicPr>
        <p:blipFill rotWithShape="1">
          <a:blip r:embed="rId3"/>
          <a:srcRect l="3978" r="16124" b="-2"/>
          <a:stretch/>
        </p:blipFill>
        <p:spPr>
          <a:xfrm>
            <a:off x="7688424" y="4261501"/>
            <a:ext cx="3695008" cy="2248585"/>
          </a:xfrm>
          <a:prstGeom prst="roundRect">
            <a:avLst>
              <a:gd name="adj" fmla="val 5832"/>
            </a:avLst>
          </a:prstGeom>
          <a:ln>
            <a:solidFill>
              <a:schemeClr val="accent1"/>
            </a:solidFill>
          </a:ln>
          <a:effectLst/>
        </p:spPr>
      </p:pic>
    </p:spTree>
    <p:extLst>
      <p:ext uri="{BB962C8B-B14F-4D97-AF65-F5344CB8AC3E}">
        <p14:creationId xmlns:p14="http://schemas.microsoft.com/office/powerpoint/2010/main" val="130504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861F60D-0ECA-5F22-6D00-33EA33EFF64E}"/>
              </a:ext>
            </a:extLst>
          </p:cNvPr>
          <p:cNvSpPr>
            <a:spLocks noGrp="1"/>
          </p:cNvSpPr>
          <p:nvPr>
            <p:ph type="title"/>
          </p:nvPr>
        </p:nvSpPr>
        <p:spPr>
          <a:xfrm>
            <a:off x="451513" y="5176569"/>
            <a:ext cx="4589009" cy="970450"/>
          </a:xfrm>
        </p:spPr>
        <p:txBody>
          <a:bodyPr anchor="ctr">
            <a:normAutofit/>
          </a:bodyPr>
          <a:lstStyle/>
          <a:p>
            <a:r>
              <a:rPr lang="fr-FR" sz="2400" dirty="0"/>
              <a:t>Pompes électromagnétiques</a:t>
            </a:r>
          </a:p>
        </p:txBody>
      </p:sp>
      <p:pic>
        <p:nvPicPr>
          <p:cNvPr id="5" name="Espace réservé du contenu 4" descr="Une image contenant bouteille, intérieur&#10;&#10;Description générée automatiquement">
            <a:extLst>
              <a:ext uri="{FF2B5EF4-FFF2-40B4-BE49-F238E27FC236}">
                <a16:creationId xmlns:a16="http://schemas.microsoft.com/office/drawing/2014/main" id="{0FFA2F42-1952-01C8-00BF-69D610918BB9}"/>
              </a:ext>
            </a:extLst>
          </p:cNvPr>
          <p:cNvPicPr>
            <a:picLocks noChangeAspect="1"/>
          </p:cNvPicPr>
          <p:nvPr/>
        </p:nvPicPr>
        <p:blipFill>
          <a:blip r:embed="rId2"/>
          <a:stretch>
            <a:fillRect/>
          </a:stretch>
        </p:blipFill>
        <p:spPr>
          <a:xfrm>
            <a:off x="514351" y="514350"/>
            <a:ext cx="7861884" cy="3930942"/>
          </a:xfrm>
          <a:prstGeom prst="roundRect">
            <a:avLst>
              <a:gd name="adj" fmla="val 3876"/>
            </a:avLst>
          </a:prstGeom>
          <a:ln>
            <a:solidFill>
              <a:schemeClr val="accent1"/>
            </a:solidFill>
          </a:ln>
          <a:effectLst/>
        </p:spPr>
      </p:pic>
      <p:sp>
        <p:nvSpPr>
          <p:cNvPr id="9" name="Content Placeholder 8">
            <a:extLst>
              <a:ext uri="{FF2B5EF4-FFF2-40B4-BE49-F238E27FC236}">
                <a16:creationId xmlns:a16="http://schemas.microsoft.com/office/drawing/2014/main" id="{E08DA56A-857F-45CD-64F2-0EAA1AA67A19}"/>
              </a:ext>
            </a:extLst>
          </p:cNvPr>
          <p:cNvSpPr>
            <a:spLocks noGrp="1"/>
          </p:cNvSpPr>
          <p:nvPr>
            <p:ph idx="1"/>
          </p:nvPr>
        </p:nvSpPr>
        <p:spPr>
          <a:xfrm>
            <a:off x="5344886" y="5176569"/>
            <a:ext cx="6028400" cy="970450"/>
          </a:xfrm>
        </p:spPr>
        <p:txBody>
          <a:bodyPr>
            <a:normAutofit/>
          </a:bodyPr>
          <a:lstStyle/>
          <a:p>
            <a:r>
              <a:rPr lang="fr-FR" sz="1600" dirty="0">
                <a:solidFill>
                  <a:srgbClr val="FEFEFE"/>
                </a:solidFill>
              </a:rPr>
              <a:t>Gamme complète de pompes </a:t>
            </a:r>
            <a:r>
              <a:rPr lang="fr-FR" sz="1600" dirty="0" err="1">
                <a:solidFill>
                  <a:srgbClr val="FEFEFE"/>
                </a:solidFill>
              </a:rPr>
              <a:t>auto-amorçantes</a:t>
            </a:r>
            <a:r>
              <a:rPr lang="fr-FR" sz="1600" dirty="0">
                <a:solidFill>
                  <a:srgbClr val="FEFEFE"/>
                </a:solidFill>
              </a:rPr>
              <a:t> vibrantes. Silence maximum, 100% traçable</a:t>
            </a:r>
            <a:endParaRPr lang="en-US" sz="1600" dirty="0">
              <a:solidFill>
                <a:srgbClr val="FEFEFE"/>
              </a:solidFill>
            </a:endParaRPr>
          </a:p>
        </p:txBody>
      </p:sp>
    </p:spTree>
    <p:extLst>
      <p:ext uri="{BB962C8B-B14F-4D97-AF65-F5344CB8AC3E}">
        <p14:creationId xmlns:p14="http://schemas.microsoft.com/office/powerpoint/2010/main" val="9563098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6AB74CA-E76D-4922-91FE-A4AAF0487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custGeom>
            <a:avLst/>
            <a:gdLst>
              <a:gd name="connsiteX0" fmla="*/ 0 w 11707367"/>
              <a:gd name="connsiteY0" fmla="*/ 0 h 2572622"/>
              <a:gd name="connsiteX1" fmla="*/ 1888420 w 11707367"/>
              <a:gd name="connsiteY1" fmla="*/ 0 h 2572622"/>
              <a:gd name="connsiteX2" fmla="*/ 2198560 w 11707367"/>
              <a:gd name="connsiteY2" fmla="*/ 310139 h 2572622"/>
              <a:gd name="connsiteX3" fmla="*/ 2425431 w 11707367"/>
              <a:gd name="connsiteY3" fmla="*/ 310139 h 2572622"/>
              <a:gd name="connsiteX4" fmla="*/ 2735570 w 11707367"/>
              <a:gd name="connsiteY4" fmla="*/ 0 h 2572622"/>
              <a:gd name="connsiteX5" fmla="*/ 11707367 w 11707367"/>
              <a:gd name="connsiteY5" fmla="*/ 0 h 2572622"/>
              <a:gd name="connsiteX6" fmla="*/ 11707367 w 11707367"/>
              <a:gd name="connsiteY6" fmla="*/ 2572622 h 2572622"/>
              <a:gd name="connsiteX7" fmla="*/ 0 w 11707367"/>
              <a:gd name="connsiteY7" fmla="*/ 2572622 h 25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367" h="2572622">
                <a:moveTo>
                  <a:pt x="0" y="0"/>
                </a:moveTo>
                <a:lnTo>
                  <a:pt x="1888420" y="0"/>
                </a:lnTo>
                <a:lnTo>
                  <a:pt x="2198560" y="310139"/>
                </a:lnTo>
                <a:cubicBezTo>
                  <a:pt x="2261209" y="372788"/>
                  <a:pt x="2362782" y="372788"/>
                  <a:pt x="2425431" y="310139"/>
                </a:cubicBezTo>
                <a:lnTo>
                  <a:pt x="2735570" y="0"/>
                </a:lnTo>
                <a:lnTo>
                  <a:pt x="11707367" y="0"/>
                </a:lnTo>
                <a:lnTo>
                  <a:pt x="11707367" y="2572622"/>
                </a:lnTo>
                <a:lnTo>
                  <a:pt x="0" y="2572622"/>
                </a:lnTo>
                <a:close/>
              </a:path>
            </a:pathLst>
          </a:custGeom>
          <a:solidFill>
            <a:srgbClr val="59595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BC04F0D-BACC-3FCB-E5E0-1B4C888362A2}"/>
              </a:ext>
            </a:extLst>
          </p:cNvPr>
          <p:cNvSpPr>
            <a:spLocks noGrp="1"/>
          </p:cNvSpPr>
          <p:nvPr>
            <p:ph type="title"/>
          </p:nvPr>
        </p:nvSpPr>
        <p:spPr>
          <a:xfrm>
            <a:off x="1063691" y="4049486"/>
            <a:ext cx="4825480" cy="1883228"/>
          </a:xfrm>
        </p:spPr>
        <p:txBody>
          <a:bodyPr anchor="ctr">
            <a:normAutofit fontScale="90000"/>
          </a:bodyPr>
          <a:lstStyle/>
          <a:p>
            <a:r>
              <a:rPr lang="fr-FR" dirty="0">
                <a:solidFill>
                  <a:srgbClr val="FFFFFF"/>
                </a:solidFill>
              </a:rPr>
              <a:t>Autres composants de la production.</a:t>
            </a:r>
          </a:p>
        </p:txBody>
      </p:sp>
      <p:pic>
        <p:nvPicPr>
          <p:cNvPr id="5" name="Espace réservé du contenu 4" descr="Une image contenant Quincaillerie, argent, robinet, levier&#10;&#10;Description générée automatiquement">
            <a:extLst>
              <a:ext uri="{FF2B5EF4-FFF2-40B4-BE49-F238E27FC236}">
                <a16:creationId xmlns:a16="http://schemas.microsoft.com/office/drawing/2014/main" id="{82AF471D-2CC1-C156-526E-4E7E1B769331}"/>
              </a:ext>
            </a:extLst>
          </p:cNvPr>
          <p:cNvPicPr>
            <a:picLocks noChangeAspect="1"/>
          </p:cNvPicPr>
          <p:nvPr/>
        </p:nvPicPr>
        <p:blipFill>
          <a:blip r:embed="rId2"/>
          <a:stretch>
            <a:fillRect/>
          </a:stretch>
        </p:blipFill>
        <p:spPr>
          <a:xfrm>
            <a:off x="958587" y="638175"/>
            <a:ext cx="5302002" cy="2518451"/>
          </a:xfrm>
          <a:prstGeom prst="rect">
            <a:avLst/>
          </a:prstGeom>
        </p:spPr>
      </p:pic>
      <p:pic>
        <p:nvPicPr>
          <p:cNvPr id="7" name="Image 6" descr="Une image contenant cylindre, Équipement médical, intérieur, noir et blanc&#10;&#10;Description générée automatiquement">
            <a:extLst>
              <a:ext uri="{FF2B5EF4-FFF2-40B4-BE49-F238E27FC236}">
                <a16:creationId xmlns:a16="http://schemas.microsoft.com/office/drawing/2014/main" id="{A02ADE74-F3EF-F05E-F9BB-0BAC30A906E4}"/>
              </a:ext>
            </a:extLst>
          </p:cNvPr>
          <p:cNvPicPr>
            <a:picLocks noChangeAspect="1"/>
          </p:cNvPicPr>
          <p:nvPr/>
        </p:nvPicPr>
        <p:blipFill>
          <a:blip r:embed="rId3"/>
          <a:stretch>
            <a:fillRect/>
          </a:stretch>
        </p:blipFill>
        <p:spPr>
          <a:xfrm>
            <a:off x="6582321" y="641101"/>
            <a:ext cx="5125047" cy="2562523"/>
          </a:xfrm>
          <a:prstGeom prst="rect">
            <a:avLst/>
          </a:prstGeom>
        </p:spPr>
      </p:pic>
      <p:sp>
        <p:nvSpPr>
          <p:cNvPr id="11" name="Content Placeholder 10">
            <a:extLst>
              <a:ext uri="{FF2B5EF4-FFF2-40B4-BE49-F238E27FC236}">
                <a16:creationId xmlns:a16="http://schemas.microsoft.com/office/drawing/2014/main" id="{782EF75C-C9F8-D6F1-4E37-5B6C43A205C5}"/>
              </a:ext>
            </a:extLst>
          </p:cNvPr>
          <p:cNvSpPr>
            <a:spLocks noGrp="1"/>
          </p:cNvSpPr>
          <p:nvPr>
            <p:ph idx="1"/>
          </p:nvPr>
        </p:nvSpPr>
        <p:spPr>
          <a:xfrm>
            <a:off x="6260588" y="4049485"/>
            <a:ext cx="4846151" cy="1883229"/>
          </a:xfrm>
        </p:spPr>
        <p:txBody>
          <a:bodyPr>
            <a:normAutofit fontScale="92500" lnSpcReduction="10000"/>
          </a:bodyPr>
          <a:lstStyle/>
          <a:p>
            <a:r>
              <a:rPr lang="fr-FR" sz="1100" dirty="0">
                <a:solidFill>
                  <a:srgbClr val="FFFFFF"/>
                </a:solidFill>
              </a:rPr>
              <a:t>RACCORDS NBR-FKM :</a:t>
            </a:r>
          </a:p>
          <a:p>
            <a:pPr marL="0" indent="0">
              <a:buNone/>
            </a:pPr>
            <a:r>
              <a:rPr lang="fr-FR" sz="1100" dirty="0">
                <a:solidFill>
                  <a:srgbClr val="FFFFFF"/>
                </a:solidFill>
              </a:rPr>
              <a:t>Gamme complète de raccords en OT58/CW510LOT57-USA et ACIER INOXYDABLE, avec traitement de surface FOOD certifié NSF.</a:t>
            </a:r>
          </a:p>
          <a:p>
            <a:pPr marL="0" indent="0">
              <a:buNone/>
            </a:pPr>
            <a:endParaRPr lang="fr-FR" sz="1100" dirty="0">
              <a:solidFill>
                <a:srgbClr val="FFFFFF"/>
              </a:solidFill>
            </a:endParaRPr>
          </a:p>
          <a:p>
            <a:r>
              <a:rPr lang="fr-FR" sz="1100" dirty="0">
                <a:solidFill>
                  <a:srgbClr val="FFFFFF"/>
                </a:solidFill>
              </a:rPr>
              <a:t>VANNES FKM-SILICONE-EPDM</a:t>
            </a:r>
          </a:p>
          <a:p>
            <a:pPr marL="0" indent="0">
              <a:buNone/>
            </a:pPr>
            <a:endParaRPr lang="fr-FR" sz="1100" dirty="0">
              <a:solidFill>
                <a:srgbClr val="FFFFFF"/>
              </a:solidFill>
            </a:endParaRPr>
          </a:p>
          <a:p>
            <a:pPr marL="0" indent="0">
              <a:buNone/>
            </a:pPr>
            <a:r>
              <a:rPr lang="fr-FR" sz="1100" dirty="0">
                <a:solidFill>
                  <a:srgbClr val="FFFFFF"/>
                </a:solidFill>
              </a:rPr>
              <a:t>Gamme complète de vannes anti-retour, surpression, à vide sphérique à vidange rapide et vannes à aiguille,</a:t>
            </a:r>
          </a:p>
          <a:p>
            <a:pPr marL="0" indent="0">
              <a:buNone/>
            </a:pPr>
            <a:endParaRPr lang="en-US" sz="1100" dirty="0">
              <a:solidFill>
                <a:srgbClr val="FFFFFF"/>
              </a:solidFill>
            </a:endParaRPr>
          </a:p>
        </p:txBody>
      </p:sp>
    </p:spTree>
    <p:extLst>
      <p:ext uri="{BB962C8B-B14F-4D97-AF65-F5344CB8AC3E}">
        <p14:creationId xmlns:p14="http://schemas.microsoft.com/office/powerpoint/2010/main" val="35083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BCF4C-CA81-67B7-9BE0-6B19D1F304BC}"/>
              </a:ext>
            </a:extLst>
          </p:cNvPr>
          <p:cNvSpPr>
            <a:spLocks noGrp="1"/>
          </p:cNvSpPr>
          <p:nvPr>
            <p:ph type="title"/>
          </p:nvPr>
        </p:nvSpPr>
        <p:spPr/>
        <p:txBody>
          <a:bodyPr/>
          <a:lstStyle/>
          <a:p>
            <a:r>
              <a:rPr lang="fr-FR" dirty="0"/>
              <a:t>La société</a:t>
            </a:r>
          </a:p>
        </p:txBody>
      </p:sp>
      <p:pic>
        <p:nvPicPr>
          <p:cNvPr id="5" name="Espace réservé du contenu 4" descr="Une image contenant texte, Police, Graphique, logo&#10;&#10;Description générée automatiquement">
            <a:hlinkClick r:id="rId2"/>
            <a:extLst>
              <a:ext uri="{FF2B5EF4-FFF2-40B4-BE49-F238E27FC236}">
                <a16:creationId xmlns:a16="http://schemas.microsoft.com/office/drawing/2014/main" id="{85372236-702F-9F20-1522-BA1E56DAD42B}"/>
              </a:ext>
            </a:extLst>
          </p:cNvPr>
          <p:cNvPicPr>
            <a:picLocks noGrp="1" noChangeAspect="1"/>
          </p:cNvPicPr>
          <p:nvPr>
            <p:ph idx="1"/>
          </p:nvPr>
        </p:nvPicPr>
        <p:blipFill>
          <a:blip r:embed="rId3"/>
          <a:stretch>
            <a:fillRect/>
          </a:stretch>
        </p:blipFill>
        <p:spPr>
          <a:xfrm>
            <a:off x="819150" y="2510695"/>
            <a:ext cx="10553700" cy="3060573"/>
          </a:xfrm>
        </p:spPr>
      </p:pic>
    </p:spTree>
    <p:extLst>
      <p:ext uri="{BB962C8B-B14F-4D97-AF65-F5344CB8AC3E}">
        <p14:creationId xmlns:p14="http://schemas.microsoft.com/office/powerpoint/2010/main" val="368109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30" name="Rectangle 24">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5AEC306-BD50-82F1-8F57-76F7E59E7317}"/>
              </a:ext>
            </a:extLst>
          </p:cNvPr>
          <p:cNvPicPr>
            <a:picLocks noChangeAspect="1"/>
          </p:cNvPicPr>
          <p:nvPr/>
        </p:nvPicPr>
        <p:blipFill rotWithShape="1">
          <a:blip r:embed="rId2">
            <a:alphaModFix amt="40000"/>
          </a:blip>
          <a:srcRect t="14711" b="29039"/>
          <a:stretch/>
        </p:blipFill>
        <p:spPr>
          <a:xfrm>
            <a:off x="20" y="10"/>
            <a:ext cx="12191980" cy="6857990"/>
          </a:xfrm>
          <a:prstGeom prst="rect">
            <a:avLst/>
          </a:prstGeom>
        </p:spPr>
      </p:pic>
      <p:sp>
        <p:nvSpPr>
          <p:cNvPr id="4" name="Titre 3">
            <a:extLst>
              <a:ext uri="{FF2B5EF4-FFF2-40B4-BE49-F238E27FC236}">
                <a16:creationId xmlns:a16="http://schemas.microsoft.com/office/drawing/2014/main" id="{3FB8482E-E9E1-15BB-9A38-769D9CF5823A}"/>
              </a:ext>
            </a:extLst>
          </p:cNvPr>
          <p:cNvSpPr>
            <a:spLocks noGrp="1"/>
          </p:cNvSpPr>
          <p:nvPr>
            <p:ph type="title"/>
          </p:nvPr>
        </p:nvSpPr>
        <p:spPr>
          <a:xfrm>
            <a:off x="810000" y="447188"/>
            <a:ext cx="10571998" cy="970450"/>
          </a:xfrm>
        </p:spPr>
        <p:txBody>
          <a:bodyPr vert="horz" lIns="91440" tIns="45720" rIns="91440" bIns="45720" rtlCol="0" anchor="b">
            <a:normAutofit/>
          </a:bodyPr>
          <a:lstStyle/>
          <a:p>
            <a:endParaRPr lang="en-US" dirty="0"/>
          </a:p>
        </p:txBody>
      </p:sp>
      <p:sp>
        <p:nvSpPr>
          <p:cNvPr id="3" name="Espace réservé du contenu 2">
            <a:extLst>
              <a:ext uri="{FF2B5EF4-FFF2-40B4-BE49-F238E27FC236}">
                <a16:creationId xmlns:a16="http://schemas.microsoft.com/office/drawing/2014/main" id="{D2F2ED23-22C5-18F0-E96F-4146B265C9F9}"/>
              </a:ext>
            </a:extLst>
          </p:cNvPr>
          <p:cNvSpPr>
            <a:spLocks noGrp="1"/>
          </p:cNvSpPr>
          <p:nvPr>
            <p:ph idx="4294967295"/>
          </p:nvPr>
        </p:nvSpPr>
        <p:spPr>
          <a:xfrm>
            <a:off x="818712" y="2222287"/>
            <a:ext cx="10554574" cy="3636511"/>
          </a:xfrm>
        </p:spPr>
        <p:txBody>
          <a:bodyPr vert="horz" lIns="91440" tIns="45720" rIns="91440" bIns="45720" rtlCol="0" anchor="ctr">
            <a:normAutofit fontScale="92500" lnSpcReduction="20000"/>
          </a:bodyPr>
          <a:lstStyle/>
          <a:p>
            <a:r>
              <a:rPr lang="en-US" dirty="0"/>
              <a:t>MA-TER S.r.l. </a:t>
            </a:r>
            <a:r>
              <a:rPr lang="en-US" dirty="0" err="1"/>
              <a:t>travaille</a:t>
            </a:r>
            <a:r>
              <a:rPr lang="en-US" dirty="0"/>
              <a:t> </a:t>
            </a:r>
            <a:r>
              <a:rPr lang="en-US" dirty="0" err="1"/>
              <a:t>depuis</a:t>
            </a:r>
            <a:r>
              <a:rPr lang="en-US" dirty="0"/>
              <a:t> plus de 45 </a:t>
            </a:r>
            <a:r>
              <a:rPr lang="en-US" dirty="0" err="1"/>
              <a:t>ans</a:t>
            </a:r>
            <a:r>
              <a:rPr lang="en-US" dirty="0"/>
              <a:t> dans la conception et la production de p</a:t>
            </a:r>
          </a:p>
          <a:p>
            <a:r>
              <a:rPr lang="fr-FR" dirty="0"/>
              <a:t>La priorité de l’entreprise a toujours été d’investir constamment dans des machines technologiquement avancées afin de créer des produits de plus en plus qualitatifs et de permettre un placement progressif et en croissance constante sur les marchés du monde entier. </a:t>
            </a:r>
            <a:r>
              <a:rPr lang="en-US" dirty="0" err="1"/>
              <a:t>ressostats</a:t>
            </a:r>
            <a:r>
              <a:rPr lang="en-US" dirty="0"/>
              <a:t>  pour des applications </a:t>
            </a:r>
            <a:r>
              <a:rPr lang="en-US" dirty="0" err="1"/>
              <a:t>industrielles</a:t>
            </a:r>
            <a:r>
              <a:rPr lang="en-US" dirty="0"/>
              <a:t>. </a:t>
            </a:r>
          </a:p>
          <a:p>
            <a:endParaRPr lang="fr-FR" dirty="0"/>
          </a:p>
          <a:p>
            <a:r>
              <a:rPr lang="fr-FR" dirty="0"/>
              <a:t>L’une des forces et caractéristiques de MA-TER a toujours été de répondre aux demandes de ses clients en offrant, le cas échéant, un service de tests de vie en laboratoire, définition des cycles de travail de nos produits appliqués aux équipements / machines fournis directement par le client.</a:t>
            </a:r>
          </a:p>
          <a:p>
            <a:endParaRPr lang="fr-FR" dirty="0"/>
          </a:p>
          <a:p>
            <a:r>
              <a:rPr lang="fr-FR" dirty="0"/>
              <a:t>Parfois, les clients demandent à MA-TER un service de partenariat technique pour la conception personnalisée d’un produit à appliquer et à utiliser sur un équipement / machine conçu par eux.</a:t>
            </a:r>
            <a:endParaRPr lang="en-US" dirty="0"/>
          </a:p>
        </p:txBody>
      </p:sp>
    </p:spTree>
    <p:extLst>
      <p:ext uri="{BB962C8B-B14F-4D97-AF65-F5344CB8AC3E}">
        <p14:creationId xmlns:p14="http://schemas.microsoft.com/office/powerpoint/2010/main" val="2142660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TM03457503[[fn=Concis]]</Template>
  <TotalTime>1066</TotalTime>
  <Words>769</Words>
  <Application>Microsoft Office PowerPoint</Application>
  <PresentationFormat>Grand écran</PresentationFormat>
  <Paragraphs>91</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Aptos Black</vt:lpstr>
      <vt:lpstr>Century Gothic</vt:lpstr>
      <vt:lpstr>Wingdings 2</vt:lpstr>
      <vt:lpstr>Concis</vt:lpstr>
      <vt:lpstr>La société Eltech</vt:lpstr>
      <vt:lpstr>Nous représentons 3 sociétés Italiennes dans le domaine de la régulation des fluides.</vt:lpstr>
      <vt:lpstr>La société</vt:lpstr>
      <vt:lpstr>Production</vt:lpstr>
      <vt:lpstr>Electrovannes</vt:lpstr>
      <vt:lpstr>Pompes électromagnétiques</vt:lpstr>
      <vt:lpstr>Autres composants de la production.</vt:lpstr>
      <vt:lpstr>La société</vt:lpstr>
      <vt:lpstr>Présentation PowerPoint</vt:lpstr>
      <vt:lpstr>Des solutions pour :</vt:lpstr>
      <vt:lpstr>La production</vt:lpstr>
      <vt:lpstr>Pour le chauffage</vt:lpstr>
      <vt:lpstr>Pour le café</vt:lpstr>
      <vt:lpstr>Climatisation</vt:lpstr>
      <vt:lpstr>Contrôle du vide</vt:lpstr>
      <vt:lpstr>Présentation PowerPoint</vt:lpstr>
      <vt:lpstr>Efficace et Innovateur</vt:lpstr>
      <vt:lpstr>   Certifications </vt:lpstr>
      <vt:lpstr>Production </vt:lpstr>
      <vt:lpstr>Concevoir </vt:lpstr>
      <vt:lpstr>Gamme de produits</vt:lpstr>
      <vt:lpstr>Présentation PowerPoint</vt:lpstr>
      <vt:lpstr>Présentation PowerPoint</vt:lpstr>
      <vt:lpstr>Contact pour vos demandes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Nous représentons 3 sociétés Italiennes dans le domaine de la régulation des fluides.</dc:title>
  <dc:creator>Pascal SICARD</dc:creator>
  <cp:lastModifiedBy>Pascal SICARD</cp:lastModifiedBy>
  <cp:revision>12</cp:revision>
  <dcterms:created xsi:type="dcterms:W3CDTF">2023-08-29T07:22:24Z</dcterms:created>
  <dcterms:modified xsi:type="dcterms:W3CDTF">2023-08-30T15:56:55Z</dcterms:modified>
</cp:coreProperties>
</file>